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58" r:id="rId3"/>
    <p:sldId id="260" r:id="rId4"/>
    <p:sldId id="261" r:id="rId5"/>
    <p:sldId id="266" r:id="rId6"/>
    <p:sldId id="267" r:id="rId7"/>
    <p:sldId id="262" r:id="rId8"/>
    <p:sldId id="263" r:id="rId9"/>
    <p:sldId id="264" r:id="rId10"/>
    <p:sldId id="265" r:id="rId11"/>
    <p:sldId id="268" r:id="rId12"/>
    <p:sldId id="269" r:id="rId13"/>
    <p:sldId id="259" r:id="rId14"/>
    <p:sldId id="270" r:id="rId15"/>
    <p:sldId id="271"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4" userDrawn="1">
          <p15:clr>
            <a:srgbClr val="A4A3A4"/>
          </p15:clr>
        </p15:guide>
        <p15:guide id="2" pos="72" userDrawn="1">
          <p15:clr>
            <a:srgbClr val="A4A3A4"/>
          </p15:clr>
        </p15:guide>
        <p15:guide id="3" pos="120" userDrawn="1">
          <p15:clr>
            <a:srgbClr val="A4A3A4"/>
          </p15:clr>
        </p15:guide>
        <p15:guide id="4" orient="horz" pos="3084" userDrawn="1">
          <p15:clr>
            <a:srgbClr val="A4A3A4"/>
          </p15:clr>
        </p15:guide>
        <p15:guide id="5" pos="5688" userDrawn="1">
          <p15:clr>
            <a:srgbClr val="A4A3A4"/>
          </p15:clr>
        </p15:guide>
        <p15:guide id="6" orient="horz" pos="2004" userDrawn="1">
          <p15:clr>
            <a:srgbClr val="A4A3A4"/>
          </p15:clr>
        </p15:guide>
        <p15:guide id="7" pos="1464" userDrawn="1">
          <p15:clr>
            <a:srgbClr val="A4A3A4"/>
          </p15:clr>
        </p15:guide>
        <p15:guide id="9" pos="2928" userDrawn="1">
          <p15:clr>
            <a:srgbClr val="A4A3A4"/>
          </p15:clr>
        </p15:guide>
        <p15:guide id="10" pos="2832" userDrawn="1">
          <p15:clr>
            <a:srgbClr val="A4A3A4"/>
          </p15:clr>
        </p15:guide>
        <p15:guide id="12" pos="5760" userDrawn="1">
          <p15:clr>
            <a:srgbClr val="A4A3A4"/>
          </p15:clr>
        </p15:guide>
        <p15:guide id="13" orient="horz" pos="156" userDrawn="1">
          <p15:clr>
            <a:srgbClr val="A4A3A4"/>
          </p15:clr>
        </p15:guide>
        <p15:guide id="14" pos="4296" userDrawn="1">
          <p15:clr>
            <a:srgbClr val="A4A3A4"/>
          </p15:clr>
        </p15:guide>
        <p15:guide id="15" pos="5590" userDrawn="1">
          <p15:clr>
            <a:srgbClr val="A4A3A4"/>
          </p15:clr>
        </p15:guide>
        <p15:guide id="16" orient="horz" pos="852" userDrawn="1">
          <p15:clr>
            <a:srgbClr val="A4A3A4"/>
          </p15:clr>
        </p15:guide>
        <p15:guide id="17" orient="horz" pos="9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FF"/>
    <a:srgbClr val="C5DEFF"/>
    <a:srgbClr val="272727"/>
    <a:srgbClr val="053BC8"/>
    <a:srgbClr val="003BC9"/>
    <a:srgbClr val="EAEAEA"/>
    <a:srgbClr val="003BCA"/>
    <a:srgbClr val="5FC8F1"/>
    <a:srgbClr val="0002FF"/>
    <a:srgbClr val="1D1D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39"/>
    <p:restoredTop sz="95210" autoAdjust="0"/>
  </p:normalViewPr>
  <p:slideViewPr>
    <p:cSldViewPr snapToGrid="0" snapToObjects="1">
      <p:cViewPr varScale="1">
        <p:scale>
          <a:sx n="180" d="100"/>
          <a:sy n="180" d="100"/>
        </p:scale>
        <p:origin x="2048" y="176"/>
      </p:cViewPr>
      <p:guideLst>
        <p:guide orient="horz" pos="1404"/>
        <p:guide pos="72"/>
        <p:guide pos="120"/>
        <p:guide orient="horz" pos="3084"/>
        <p:guide pos="5688"/>
        <p:guide orient="horz" pos="2004"/>
        <p:guide pos="1464"/>
        <p:guide pos="2928"/>
        <p:guide pos="2832"/>
        <p:guide pos="5760"/>
        <p:guide orient="horz" pos="156"/>
        <p:guide pos="4296"/>
        <p:guide pos="5590"/>
        <p:guide orient="horz" pos="852"/>
        <p:guide orient="horz" pos="952"/>
      </p:guideLst>
    </p:cSldViewPr>
  </p:slideViewPr>
  <p:notesTextViewPr>
    <p:cViewPr>
      <p:scale>
        <a:sx n="100" d="100"/>
        <a:sy n="100" d="100"/>
      </p:scale>
      <p:origin x="0" y="0"/>
    </p:cViewPr>
  </p:notesTextViewPr>
  <p:notesViewPr>
    <p:cSldViewPr snapToGrid="0" snapToObjects="1" showGuides="1">
      <p:cViewPr varScale="1">
        <p:scale>
          <a:sx n="165" d="100"/>
          <a:sy n="165" d="100"/>
        </p:scale>
        <p:origin x="3704"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F0A814-E159-894C-8692-31D5C36A64BD}" type="datetimeFigureOut">
              <a:rPr lang="en-US" smtClean="0"/>
              <a:t>11/16/18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39A7B8-3F3E-8A42-880B-CE0E7C88867F}" type="slidenum">
              <a:rPr lang="en-US" smtClean="0"/>
              <a:t>‹#›</a:t>
            </a:fld>
            <a:endParaRPr lang="en-US"/>
          </a:p>
        </p:txBody>
      </p:sp>
    </p:spTree>
    <p:extLst>
      <p:ext uri="{BB962C8B-B14F-4D97-AF65-F5344CB8AC3E}">
        <p14:creationId xmlns:p14="http://schemas.microsoft.com/office/powerpoint/2010/main" val="43274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E50384-CE9B-A84A-859E-C8C6A6081C60}" type="datetimeFigureOut">
              <a:rPr lang="en-US" smtClean="0"/>
              <a:t>11/16/18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DE39F7-555F-4E49-87AD-0EBF9F90242A}" type="slidenum">
              <a:rPr lang="en-US" smtClean="0"/>
              <a:t>‹#›</a:t>
            </a:fld>
            <a:endParaRPr lang="en-US"/>
          </a:p>
        </p:txBody>
      </p:sp>
    </p:spTree>
    <p:extLst>
      <p:ext uri="{BB962C8B-B14F-4D97-AF65-F5344CB8AC3E}">
        <p14:creationId xmlns:p14="http://schemas.microsoft.com/office/powerpoint/2010/main" val="30119501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6" name="Picture 15"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Tree>
    <p:extLst>
      <p:ext uri="{BB962C8B-B14F-4D97-AF65-F5344CB8AC3E}">
        <p14:creationId xmlns:p14="http://schemas.microsoft.com/office/powerpoint/2010/main" val="304998008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0"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0320295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25730" y="1270000"/>
            <a:ext cx="8897424" cy="3203260"/>
          </a:xfrm>
        </p:spPr>
        <p:txBody>
          <a:bodyPr>
            <a:normAutofit/>
          </a:bodyPr>
          <a:lstStyle>
            <a:lvl1pPr marL="0" indent="0" algn="ctr">
              <a:buNone/>
              <a:defRPr sz="1400"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5231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7"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8"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9"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8910228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60620628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1" name="Picture 10"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96788178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41173"/>
            <a:ext cx="6353438" cy="4669665"/>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8111761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pic>
        <p:nvPicPr>
          <p:cNvPr id="12" name="Picture 1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3" name="Picture 1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3668380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5149014" y="3160913"/>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28720"/>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70390"/>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38197"/>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194652"/>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62459"/>
            <a:ext cx="916971" cy="892584"/>
          </a:xfrm>
        </p:spPr>
        <p:txBody>
          <a:bodyPr anchor="ctr">
            <a:normAutofit/>
          </a:bodyPr>
          <a:lstStyle>
            <a:lvl1pPr marL="0" indent="0" algn="ctr">
              <a:buNone/>
              <a:defRPr sz="1200" baseline="0"/>
            </a:lvl1pPr>
          </a:lstStyle>
          <a:p>
            <a:pPr lvl="0"/>
            <a:r>
              <a:rPr lang="en-US" dirty="0"/>
              <a:t>Content</a:t>
            </a:r>
          </a:p>
        </p:txBody>
      </p:sp>
      <p:pic>
        <p:nvPicPr>
          <p:cNvPr id="17" name="Picture 16"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5" name="Picture 14"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51106832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431950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4319500" cy="3307383"/>
          </a:xfrm>
        </p:spPr>
        <p:txBody>
          <a:bodyPr>
            <a:normAutofit/>
          </a:bodyPr>
          <a:lstStyle>
            <a:lvl1pPr marL="0" indent="0">
              <a:buNone/>
              <a:defRPr sz="1200" baseline="0"/>
            </a:lvl1pPr>
          </a:lstStyle>
          <a:p>
            <a:pPr lvl="0"/>
            <a:r>
              <a:rPr lang="en-US" dirty="0"/>
              <a:t>Content</a:t>
            </a:r>
          </a:p>
        </p:txBody>
      </p:sp>
      <p:pic>
        <p:nvPicPr>
          <p:cNvPr id="7" name="Picture 6"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9" name="Content Placeholder 2"/>
          <p:cNvSpPr>
            <a:spLocks noGrp="1"/>
          </p:cNvSpPr>
          <p:nvPr>
            <p:ph sz="quarter" idx="16" hasCustomPrompt="1"/>
          </p:nvPr>
        </p:nvSpPr>
        <p:spPr>
          <a:xfrm>
            <a:off x="4577924" y="1269881"/>
            <a:ext cx="4566075" cy="3307384"/>
          </a:xfrm>
        </p:spPr>
        <p:txBody>
          <a:bodyPr>
            <a:normAutofit/>
          </a:bodyPr>
          <a:lstStyle>
            <a:lvl1pPr marL="0" indent="0">
              <a:buNone/>
              <a:defRPr sz="1200" baseline="0"/>
            </a:lvl1pPr>
          </a:lstStyle>
          <a:p>
            <a:pPr lvl="0"/>
            <a:r>
              <a:rPr lang="en-US" dirty="0"/>
              <a:t>Content</a:t>
            </a:r>
          </a:p>
        </p:txBody>
      </p:sp>
      <p:sp>
        <p:nvSpPr>
          <p:cNvPr id="14" name="Text Placeholder 7"/>
          <p:cNvSpPr>
            <a:spLocks noGrp="1"/>
          </p:cNvSpPr>
          <p:nvPr>
            <p:ph type="body" sz="quarter" idx="2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161418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10" name="Picture 9"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4989476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3" name="Picture 2"/>
          <p:cNvPicPr>
            <a:picLocks noChangeAspect="1"/>
          </p:cNvPicPr>
          <p:nvPr userDrawn="1"/>
        </p:nvPicPr>
        <p:blipFill>
          <a:blip r:embed="rId4"/>
          <a:stretch>
            <a:fillRect/>
          </a:stretch>
        </p:blipFill>
        <p:spPr>
          <a:xfrm>
            <a:off x="5105976" y="952432"/>
            <a:ext cx="3759201" cy="3759201"/>
          </a:xfrm>
          <a:prstGeom prst="rect">
            <a:avLst/>
          </a:prstGeom>
        </p:spPr>
      </p:pic>
    </p:spTree>
    <p:extLst>
      <p:ext uri="{BB962C8B-B14F-4D97-AF65-F5344CB8AC3E}">
        <p14:creationId xmlns:p14="http://schemas.microsoft.com/office/powerpoint/2010/main" val="247322320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6"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7"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9884664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Tree>
    <p:extLst>
      <p:ext uri="{BB962C8B-B14F-4D97-AF65-F5344CB8AC3E}">
        <p14:creationId xmlns:p14="http://schemas.microsoft.com/office/powerpoint/2010/main" val="212153496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pic>
        <p:nvPicPr>
          <p:cNvPr id="8" name="Picture 7"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9" name="Picture 8"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7" name="Picture 6"/>
          <p:cNvPicPr>
            <a:picLocks noChangeAspect="1"/>
          </p:cNvPicPr>
          <p:nvPr userDrawn="1"/>
        </p:nvPicPr>
        <p:blipFill>
          <a:blip r:embed="rId4"/>
          <a:stretch>
            <a:fillRect/>
          </a:stretch>
        </p:blipFill>
        <p:spPr>
          <a:xfrm>
            <a:off x="5105976" y="952432"/>
            <a:ext cx="3759201" cy="3759201"/>
          </a:xfrm>
          <a:prstGeom prst="rect">
            <a:avLst/>
          </a:prstGeom>
        </p:spPr>
      </p:pic>
    </p:spTree>
    <p:extLst>
      <p:ext uri="{BB962C8B-B14F-4D97-AF65-F5344CB8AC3E}">
        <p14:creationId xmlns:p14="http://schemas.microsoft.com/office/powerpoint/2010/main" val="105279676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43547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7887531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7" name="Picture 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3" name="TextBox 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7435308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7492535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36918"/>
            <a:ext cx="6353438" cy="4669664"/>
          </a:xfrm>
          <a:prstGeom prst="rect">
            <a:avLst/>
          </a:prstGeom>
        </p:spPr>
      </p:pic>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45019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sp>
        <p:nvSpPr>
          <p:cNvPr id="14"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4463518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sp>
        <p:nvSpPr>
          <p:cNvPr id="13" name="Content Placeholder 4"/>
          <p:cNvSpPr>
            <a:spLocks noGrp="1"/>
          </p:cNvSpPr>
          <p:nvPr>
            <p:ph sz="quarter" idx="27" hasCustomPrompt="1"/>
          </p:nvPr>
        </p:nvSpPr>
        <p:spPr>
          <a:xfrm>
            <a:off x="5149014" y="3172941"/>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40748"/>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82418"/>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50225"/>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206680"/>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74487"/>
            <a:ext cx="916971" cy="892584"/>
          </a:xfrm>
        </p:spPr>
        <p:txBody>
          <a:bodyPr anchor="ctr">
            <a:normAutofit/>
          </a:bodyPr>
          <a:lstStyle>
            <a:lvl1pPr marL="0" indent="0" algn="ctr">
              <a:buNone/>
              <a:defRPr sz="1200" baseline="0"/>
            </a:lvl1pPr>
          </a:lstStyle>
          <a:p>
            <a:pPr lvl="0"/>
            <a:r>
              <a:rPr lang="en-US" dirty="0"/>
              <a:t>Content</a:t>
            </a:r>
          </a:p>
        </p:txBody>
      </p:sp>
      <p:pic>
        <p:nvPicPr>
          <p:cNvPr id="15" name="Picture 14"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1236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9"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2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21"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21226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1392058"/>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6" r:id="rId3"/>
    <p:sldLayoutId id="2147483687" r:id="rId4"/>
    <p:sldLayoutId id="2147483689" r:id="rId5"/>
    <p:sldLayoutId id="2147483693" r:id="rId6"/>
    <p:sldLayoutId id="2147483691" r:id="rId7"/>
    <p:sldLayoutId id="2147483694" r:id="rId8"/>
    <p:sldLayoutId id="2147483658" r:id="rId9"/>
    <p:sldLayoutId id="2147483688" r:id="rId10"/>
    <p:sldLayoutId id="2147483664" r:id="rId11"/>
    <p:sldLayoutId id="2147483669" r:id="rId12"/>
    <p:sldLayoutId id="2147483695" r:id="rId13"/>
    <p:sldLayoutId id="2147483696" r:id="rId14"/>
    <p:sldLayoutId id="2147483697" r:id="rId15"/>
    <p:sldLayoutId id="2147483698" r:id="rId16"/>
    <p:sldLayoutId id="2147483699" r:id="rId17"/>
    <p:sldLayoutId id="2147483700" r:id="rId18"/>
    <p:sldLayoutId id="2147483701" r:id="rId19"/>
    <p:sldLayoutId id="2147483703" r:id="rId20"/>
    <p:sldLayoutId id="2147483651" r:id="rId21"/>
    <p:sldLayoutId id="2147483653" r:id="rId22"/>
    <p:sldLayoutId id="2147483654" r:id="rId23"/>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slideLayout" Target="../slideLayouts/slideLayout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3.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11.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iff"/><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1.xml"/><Relationship Id="rId1" Type="http://schemas.openxmlformats.org/officeDocument/2006/relationships/video" Target="https://www.youtube.com/embed/QWijlTDHLMQ?feature=oemb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Blockchain in education</a:t>
            </a:r>
          </a:p>
        </p:txBody>
      </p:sp>
      <p:sp>
        <p:nvSpPr>
          <p:cNvPr id="3" name="Text Placeholder 2"/>
          <p:cNvSpPr>
            <a:spLocks noGrp="1"/>
          </p:cNvSpPr>
          <p:nvPr>
            <p:ph type="body" sz="quarter" idx="11"/>
          </p:nvPr>
        </p:nvSpPr>
        <p:spPr>
          <a:xfrm>
            <a:off x="125729" y="2530534"/>
            <a:ext cx="4245974" cy="755434"/>
          </a:xfrm>
        </p:spPr>
        <p:txBody>
          <a:bodyPr/>
          <a:lstStyle/>
          <a:p>
            <a:r>
              <a:rPr lang="en-US" dirty="0"/>
              <a:t>Alex Kaplan, Global Leader, Strategic Deals, Watson Education; Member, IBM Industry Academy </a:t>
            </a:r>
          </a:p>
        </p:txBody>
      </p:sp>
      <p:sp>
        <p:nvSpPr>
          <p:cNvPr id="4" name="Text Placeholder 3"/>
          <p:cNvSpPr>
            <a:spLocks noGrp="1"/>
          </p:cNvSpPr>
          <p:nvPr>
            <p:ph type="body" sz="quarter" idx="13"/>
          </p:nvPr>
        </p:nvSpPr>
        <p:spPr/>
        <p:txBody>
          <a:bodyPr/>
          <a:lstStyle/>
          <a:p>
            <a:r>
              <a:rPr lang="en-US" dirty="0"/>
              <a:t>November 2018</a:t>
            </a:r>
          </a:p>
        </p:txBody>
      </p:sp>
    </p:spTree>
    <p:extLst>
      <p:ext uri="{BB962C8B-B14F-4D97-AF65-F5344CB8AC3E}">
        <p14:creationId xmlns:p14="http://schemas.microsoft.com/office/powerpoint/2010/main" val="154618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227943-CC7B-4644-AD5E-663624D66986}"/>
              </a:ext>
            </a:extLst>
          </p:cNvPr>
          <p:cNvSpPr>
            <a:spLocks noGrp="1"/>
          </p:cNvSpPr>
          <p:nvPr>
            <p:ph sz="quarter" idx="24"/>
          </p:nvPr>
        </p:nvSpPr>
        <p:spPr>
          <a:xfrm>
            <a:off x="125414" y="1270000"/>
            <a:ext cx="3704305" cy="2965450"/>
          </a:xfrm>
        </p:spPr>
        <p:txBody>
          <a:bodyPr/>
          <a:lstStyle/>
          <a:p>
            <a:pPr marL="171450" indent="-171450">
              <a:spcBef>
                <a:spcPts val="300"/>
              </a:spcBef>
              <a:spcAft>
                <a:spcPts val="300"/>
              </a:spcAft>
              <a:buFont typeface="Arial" panose="020B0604020202020204" pitchFamily="34" charset="0"/>
              <a:buChar char="•"/>
            </a:pPr>
            <a:r>
              <a:rPr lang="en-US" dirty="0">
                <a:latin typeface="IBM Plex Sans" panose="020B0503050000000000" pitchFamily="34" charset="77"/>
              </a:rPr>
              <a:t>A large number of participating organizations </a:t>
            </a:r>
            <a:br>
              <a:rPr lang="en-US" dirty="0">
                <a:latin typeface="IBM Plex Sans" panose="020B0503050000000000" pitchFamily="34" charset="77"/>
              </a:rPr>
            </a:br>
            <a:r>
              <a:rPr lang="en-US" dirty="0">
                <a:latin typeface="IBM Plex Sans" panose="020B0503050000000000" pitchFamily="34" charset="77"/>
              </a:rPr>
              <a:t>with a variety of roles</a:t>
            </a:r>
          </a:p>
          <a:p>
            <a:pPr marL="171450" indent="-171450">
              <a:spcBef>
                <a:spcPts val="300"/>
              </a:spcBef>
              <a:spcAft>
                <a:spcPts val="300"/>
              </a:spcAft>
              <a:buFont typeface="Arial" panose="020B0604020202020204" pitchFamily="34" charset="0"/>
              <a:buChar char="•"/>
            </a:pPr>
            <a:r>
              <a:rPr lang="en-US" dirty="0">
                <a:latin typeface="IBM Plex Sans" panose="020B0503050000000000" pitchFamily="34" charset="77"/>
              </a:rPr>
              <a:t>Institutions are interacting in a variety </a:t>
            </a:r>
            <a:br>
              <a:rPr lang="en-US" dirty="0">
                <a:latin typeface="IBM Plex Sans" panose="020B0503050000000000" pitchFamily="34" charset="77"/>
              </a:rPr>
            </a:br>
            <a:r>
              <a:rPr lang="en-US" dirty="0">
                <a:latin typeface="IBM Plex Sans" panose="020B0503050000000000" pitchFamily="34" charset="77"/>
              </a:rPr>
              <a:t>of relationships</a:t>
            </a:r>
          </a:p>
          <a:p>
            <a:pPr marL="171450" indent="-171450">
              <a:spcBef>
                <a:spcPts val="300"/>
              </a:spcBef>
              <a:spcAft>
                <a:spcPts val="300"/>
              </a:spcAft>
              <a:buFont typeface="Arial" panose="020B0604020202020204" pitchFamily="34" charset="0"/>
              <a:buChar char="•"/>
            </a:pPr>
            <a:r>
              <a:rPr lang="en-US" dirty="0">
                <a:latin typeface="IBM Plex Sans" panose="020B0503050000000000" pitchFamily="34" charset="77"/>
              </a:rPr>
              <a:t>Members need to do secure transactions and verify the correctness and currency of key data</a:t>
            </a:r>
          </a:p>
        </p:txBody>
      </p:sp>
      <p:sp>
        <p:nvSpPr>
          <p:cNvPr id="4" name="Text Placeholder 3">
            <a:extLst>
              <a:ext uri="{FF2B5EF4-FFF2-40B4-BE49-F238E27FC236}">
                <a16:creationId xmlns:a16="http://schemas.microsoft.com/office/drawing/2014/main" id="{F419B497-A4F0-2844-9A2D-E4009FD99DE1}"/>
              </a:ext>
            </a:extLst>
          </p:cNvPr>
          <p:cNvSpPr>
            <a:spLocks noGrp="1"/>
          </p:cNvSpPr>
          <p:nvPr>
            <p:ph type="body" sz="quarter" idx="26"/>
          </p:nvPr>
        </p:nvSpPr>
        <p:spPr>
          <a:xfrm>
            <a:off x="125730" y="144464"/>
            <a:ext cx="4853594" cy="1011698"/>
          </a:xfrm>
        </p:spPr>
        <p:txBody>
          <a:bodyPr/>
          <a:lstStyle/>
          <a:p>
            <a:r>
              <a:rPr lang="en-US" dirty="0"/>
              <a:t>Unlocking the value of credentials is an industry wide challenge </a:t>
            </a:r>
          </a:p>
          <a:p>
            <a:endParaRPr lang="en-US" dirty="0"/>
          </a:p>
        </p:txBody>
      </p:sp>
      <p:sp>
        <p:nvSpPr>
          <p:cNvPr id="16" name="TextBox 15">
            <a:extLst>
              <a:ext uri="{FF2B5EF4-FFF2-40B4-BE49-F238E27FC236}">
                <a16:creationId xmlns:a16="http://schemas.microsoft.com/office/drawing/2014/main" id="{A5278DF7-44EC-2542-BE24-B31091E2767B}"/>
              </a:ext>
            </a:extLst>
          </p:cNvPr>
          <p:cNvSpPr txBox="1"/>
          <p:nvPr/>
        </p:nvSpPr>
        <p:spPr>
          <a:xfrm rot="4320000">
            <a:off x="2242717" y="2052117"/>
            <a:ext cx="734496" cy="115416"/>
          </a:xfrm>
          <a:prstGeom prst="rect">
            <a:avLst/>
          </a:prstGeom>
          <a:noFill/>
        </p:spPr>
        <p:txBody>
          <a:bodyPr wrap="square" lIns="0" tIns="0" rIns="0" bIns="0" rtlCol="0">
            <a:spAutoFit/>
          </a:bodyPr>
          <a:lstStyle/>
          <a:p>
            <a:pPr algn="ctr">
              <a:lnSpc>
                <a:spcPts val="900"/>
              </a:lnSpc>
            </a:pPr>
            <a:r>
              <a:rPr lang="en-US" sz="800" b="1" dirty="0">
                <a:solidFill>
                  <a:schemeClr val="bg2"/>
                </a:solidFill>
                <a:latin typeface="IBM Plex Sans SemiBold" panose="020B0503050000000000" pitchFamily="34" charset="77"/>
              </a:rPr>
              <a:t>College</a:t>
            </a:r>
          </a:p>
        </p:txBody>
      </p:sp>
      <p:pic>
        <p:nvPicPr>
          <p:cNvPr id="7" name="Picture 6">
            <a:extLst>
              <a:ext uri="{FF2B5EF4-FFF2-40B4-BE49-F238E27FC236}">
                <a16:creationId xmlns:a16="http://schemas.microsoft.com/office/drawing/2014/main" id="{371FB490-7ECC-454B-9E47-F050C2364180}"/>
              </a:ext>
            </a:extLst>
          </p:cNvPr>
          <p:cNvPicPr>
            <a:picLocks noChangeAspect="1"/>
          </p:cNvPicPr>
          <p:nvPr/>
        </p:nvPicPr>
        <p:blipFill>
          <a:blip r:embed="rId2"/>
          <a:stretch>
            <a:fillRect/>
          </a:stretch>
        </p:blipFill>
        <p:spPr>
          <a:xfrm>
            <a:off x="4134585" y="1082675"/>
            <a:ext cx="4368800" cy="3340100"/>
          </a:xfrm>
          <a:prstGeom prst="rect">
            <a:avLst/>
          </a:prstGeom>
        </p:spPr>
      </p:pic>
    </p:spTree>
    <p:extLst>
      <p:ext uri="{BB962C8B-B14F-4D97-AF65-F5344CB8AC3E}">
        <p14:creationId xmlns:p14="http://schemas.microsoft.com/office/powerpoint/2010/main" val="2484256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0E47CA-6A9E-DD43-8FA8-BB622DFCC598}"/>
              </a:ext>
            </a:extLst>
          </p:cNvPr>
          <p:cNvSpPr>
            <a:spLocks noGrp="1"/>
          </p:cNvSpPr>
          <p:nvPr>
            <p:ph type="body" sz="quarter" idx="13"/>
          </p:nvPr>
        </p:nvSpPr>
        <p:spPr>
          <a:xfrm>
            <a:off x="190500" y="144464"/>
            <a:ext cx="4439412" cy="1312479"/>
          </a:xfrm>
        </p:spPr>
        <p:txBody>
          <a:bodyPr lIns="0"/>
          <a:lstStyle/>
          <a:p>
            <a:r>
              <a:rPr lang="en-US" dirty="0">
                <a:latin typeface="IBM Plex Sans" panose="020B0503050000000000" pitchFamily="34" charset="77"/>
              </a:rPr>
              <a:t>Blockchain technologies solve the credential challenge</a:t>
            </a:r>
          </a:p>
        </p:txBody>
      </p:sp>
      <p:sp>
        <p:nvSpPr>
          <p:cNvPr id="7" name="Text Placeholder 1">
            <a:extLst>
              <a:ext uri="{FF2B5EF4-FFF2-40B4-BE49-F238E27FC236}">
                <a16:creationId xmlns:a16="http://schemas.microsoft.com/office/drawing/2014/main" id="{5AA6835D-8DB4-F146-875E-5EAF446D0405}"/>
              </a:ext>
            </a:extLst>
          </p:cNvPr>
          <p:cNvSpPr txBox="1">
            <a:spLocks/>
          </p:cNvSpPr>
          <p:nvPr/>
        </p:nvSpPr>
        <p:spPr>
          <a:xfrm>
            <a:off x="125413" y="1241871"/>
            <a:ext cx="1985951" cy="3340289"/>
          </a:xfrm>
          <a:prstGeom prst="rect">
            <a:avLst/>
          </a:prstGeom>
        </p:spPr>
        <p:txBody>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8" name="Text Placeholder 1">
            <a:extLst>
              <a:ext uri="{FF2B5EF4-FFF2-40B4-BE49-F238E27FC236}">
                <a16:creationId xmlns:a16="http://schemas.microsoft.com/office/drawing/2014/main" id="{45E2F03D-7AC9-7F48-92EA-980400A67097}"/>
              </a:ext>
            </a:extLst>
          </p:cNvPr>
          <p:cNvSpPr>
            <a:spLocks noGrp="1"/>
          </p:cNvSpPr>
          <p:nvPr/>
        </p:nvSpPr>
        <p:spPr>
          <a:xfrm>
            <a:off x="182927" y="1260563"/>
            <a:ext cx="3893712" cy="1312479"/>
          </a:xfrm>
          <a:prstGeom prst="rect">
            <a:avLst/>
          </a:prstGeom>
        </p:spPr>
        <p:style>
          <a:lnRef idx="0">
            <a:scrgbClr r="0" g="0" b="0"/>
          </a:lnRef>
          <a:fillRef idx="0">
            <a:scrgbClr r="0" g="0" b="0"/>
          </a:fillRef>
          <a:effectRef idx="0">
            <a:scrgbClr r="0" g="0" b="0"/>
          </a:effectRef>
          <a:fontRef idx="major"/>
        </p:style>
        <p:txBody>
          <a:bodyPr vert="horz" lIns="0" tIns="45720" rIns="91440" bIns="45720" rtlCol="0">
            <a:normAutofit/>
          </a:bodyPr>
          <a:lstStyle>
            <a:lvl1pPr marL="0" indent="0" algn="l" defTabSz="457200" rtl="0" eaLnBrk="1" latinLnBrk="0" hangingPunct="1">
              <a:spcBef>
                <a:spcPct val="20000"/>
              </a:spcBef>
              <a:buFont typeface="Arial"/>
              <a:buNone/>
              <a:defRPr sz="1800" kern="1200" baseline="0">
                <a:solidFill>
                  <a:schemeClr val="tx1"/>
                </a:solidFill>
                <a:latin typeface="+mj-lt"/>
                <a:ea typeface="+mj-ea"/>
                <a:cs typeface="+mj-cs"/>
              </a:defRPr>
            </a:lvl1pPr>
            <a:lvl2pPr marL="742950" indent="-285750" algn="l" defTabSz="457200" rtl="0" eaLnBrk="1" latinLnBrk="0" hangingPunct="1">
              <a:spcBef>
                <a:spcPct val="20000"/>
              </a:spcBef>
              <a:buFont typeface="Arial"/>
              <a:buChar char="–"/>
              <a:defRPr sz="1200" kern="1200">
                <a:solidFill>
                  <a:schemeClr val="tx1"/>
                </a:solidFill>
                <a:latin typeface="+mj-lt"/>
                <a:ea typeface="+mj-ea"/>
                <a:cs typeface="+mj-cs"/>
              </a:defRPr>
            </a:lvl2pPr>
            <a:lvl3pPr marL="1143000" indent="-228600" algn="l" defTabSz="457200" rtl="0" eaLnBrk="1" latinLnBrk="0" hangingPunct="1">
              <a:spcBef>
                <a:spcPct val="20000"/>
              </a:spcBef>
              <a:buFont typeface="Arial"/>
              <a:buChar char="•"/>
              <a:defRPr sz="1200" kern="1200">
                <a:solidFill>
                  <a:schemeClr val="tx1"/>
                </a:solidFill>
                <a:latin typeface="+mj-lt"/>
                <a:ea typeface="+mj-ea"/>
                <a:cs typeface="+mj-cs"/>
              </a:defRPr>
            </a:lvl3pPr>
            <a:lvl4pPr marL="1600200" indent="-228600" algn="l" defTabSz="457200" rtl="0" eaLnBrk="1" latinLnBrk="0" hangingPunct="1">
              <a:spcBef>
                <a:spcPct val="20000"/>
              </a:spcBef>
              <a:buFont typeface="Arial"/>
              <a:buChar char="–"/>
              <a:defRPr sz="1200" kern="1200">
                <a:solidFill>
                  <a:schemeClr val="tx1"/>
                </a:solidFill>
                <a:latin typeface="+mj-lt"/>
                <a:ea typeface="+mj-ea"/>
                <a:cs typeface="+mj-cs"/>
              </a:defRPr>
            </a:lvl4pPr>
            <a:lvl5pPr marL="2057400" indent="-228600" algn="l" defTabSz="457200" rtl="0" eaLnBrk="1" latinLnBrk="0" hangingPunct="1">
              <a:spcBef>
                <a:spcPct val="20000"/>
              </a:spcBef>
              <a:buFont typeface="Arial"/>
              <a:buChar char="»"/>
              <a:defRPr sz="12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pPr>
              <a:lnSpc>
                <a:spcPts val="2160"/>
              </a:lnSpc>
              <a:spcAft>
                <a:spcPts val="300"/>
              </a:spcAft>
            </a:pPr>
            <a:r>
              <a:rPr lang="en-US" spc="-50" dirty="0">
                <a:latin typeface="IBM Plex Sans" panose="020B0503050000000000" pitchFamily="34" charset="77"/>
              </a:rPr>
              <a:t>But the solutions are larger than any one institution can tackle on its own. </a:t>
            </a:r>
          </a:p>
          <a:p>
            <a:pPr>
              <a:lnSpc>
                <a:spcPts val="2160"/>
              </a:lnSpc>
            </a:pPr>
            <a:r>
              <a:rPr lang="en-US" spc="-50" dirty="0">
                <a:latin typeface="IBM Plex Sans" panose="020B0503050000000000" pitchFamily="34" charset="77"/>
              </a:rPr>
              <a:t>Blockchain is a team sport.</a:t>
            </a:r>
          </a:p>
          <a:p>
            <a:endParaRPr lang="en-US" dirty="0"/>
          </a:p>
        </p:txBody>
      </p:sp>
      <p:sp>
        <p:nvSpPr>
          <p:cNvPr id="6" name="Text Placeholder 3">
            <a:extLst>
              <a:ext uri="{FF2B5EF4-FFF2-40B4-BE49-F238E27FC236}">
                <a16:creationId xmlns:a16="http://schemas.microsoft.com/office/drawing/2014/main" id="{7F6BEB11-92A0-A44C-8071-5FC7CB27162B}"/>
              </a:ext>
            </a:extLst>
          </p:cNvPr>
          <p:cNvSpPr txBox="1">
            <a:spLocks/>
          </p:cNvSpPr>
          <p:nvPr/>
        </p:nvSpPr>
        <p:spPr>
          <a:xfrm>
            <a:off x="197987" y="2664580"/>
            <a:ext cx="4279390" cy="1545336"/>
          </a:xfrm>
          <a:prstGeom prst="rect">
            <a:avLst/>
          </a:prstGeom>
        </p:spPr>
        <p:txBody>
          <a:bodyPr vert="horz" lIns="0" tIns="0" rIns="0" bIns="0" rtlCol="0">
            <a:normAutofit/>
          </a:bodyPr>
          <a:lstStyle>
            <a:lvl1pPr marL="0" indent="0" algn="l"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1440"/>
              </a:lnSpc>
              <a:spcBef>
                <a:spcPts val="300"/>
              </a:spcBef>
            </a:pPr>
            <a:r>
              <a:rPr lang="en-US" sz="4000" b="1" dirty="0">
                <a:solidFill>
                  <a:srgbClr val="0064FF"/>
                </a:solidFill>
                <a:latin typeface="IBM Plex Sans" panose="020B0503050000000000" pitchFamily="34" charset="77"/>
              </a:rPr>
              <a:t>66%</a:t>
            </a:r>
            <a:endParaRPr lang="en-US" dirty="0">
              <a:latin typeface="IBM Plex Sans" panose="020B0503050000000000" pitchFamily="34" charset="77"/>
            </a:endParaRPr>
          </a:p>
          <a:p>
            <a:pPr>
              <a:lnSpc>
                <a:spcPts val="1440"/>
              </a:lnSpc>
              <a:spcBef>
                <a:spcPts val="300"/>
              </a:spcBef>
            </a:pPr>
            <a:r>
              <a:rPr lang="en-US" dirty="0">
                <a:latin typeface="IBM Plex Sans" panose="020B0503050000000000" pitchFamily="34" charset="77"/>
              </a:rPr>
              <a:t>of organizations already active on blockchain are experimenting with the business model that connects </a:t>
            </a:r>
            <a:br>
              <a:rPr lang="en-US" dirty="0">
                <a:latin typeface="IBM Plex Sans" panose="020B0503050000000000" pitchFamily="34" charset="77"/>
              </a:rPr>
            </a:br>
            <a:r>
              <a:rPr lang="en-US" dirty="0">
                <a:latin typeface="IBM Plex Sans" panose="020B0503050000000000" pitchFamily="34" charset="77"/>
              </a:rPr>
              <a:t>people, resources and organizations in an ecosystem</a:t>
            </a:r>
            <a:r>
              <a:rPr lang="en-US" baseline="30000" dirty="0">
                <a:latin typeface="IBM Plex Sans" panose="020B0503050000000000" pitchFamily="34" charset="77"/>
              </a:rPr>
              <a:t>*</a:t>
            </a:r>
          </a:p>
          <a:p>
            <a:pPr>
              <a:lnSpc>
                <a:spcPts val="1440"/>
              </a:lnSpc>
              <a:spcBef>
                <a:spcPts val="900"/>
              </a:spcBef>
            </a:pPr>
            <a:r>
              <a:rPr lang="en-US" sz="700" dirty="0">
                <a:solidFill>
                  <a:schemeClr val="bg1">
                    <a:lumMod val="50000"/>
                  </a:schemeClr>
                </a:solidFill>
                <a:latin typeface="IBM Plex Sans" panose="020B0503050000000000" pitchFamily="34" charset="77"/>
              </a:rPr>
              <a:t>*IBM Institute for Business Value, May 2017</a:t>
            </a:r>
          </a:p>
        </p:txBody>
      </p:sp>
      <p:sp>
        <p:nvSpPr>
          <p:cNvPr id="9" name="Text Placeholder 3">
            <a:extLst>
              <a:ext uri="{FF2B5EF4-FFF2-40B4-BE49-F238E27FC236}">
                <a16:creationId xmlns:a16="http://schemas.microsoft.com/office/drawing/2014/main" id="{C48F82BC-BF79-F54B-B769-A2AE01FF4B4D}"/>
              </a:ext>
            </a:extLst>
          </p:cNvPr>
          <p:cNvSpPr>
            <a:spLocks noGrp="1"/>
          </p:cNvSpPr>
          <p:nvPr/>
        </p:nvSpPr>
        <p:spPr>
          <a:xfrm>
            <a:off x="4666624" y="1358991"/>
            <a:ext cx="4230506" cy="3271596"/>
          </a:xfrm>
          <a:prstGeom prst="rect">
            <a:avLst/>
          </a:prstGeom>
        </p:spPr>
        <p:style>
          <a:lnRef idx="0">
            <a:scrgbClr r="0" g="0" b="0"/>
          </a:lnRef>
          <a:fillRef idx="0">
            <a:scrgbClr r="0" g="0" b="0"/>
          </a:fillRef>
          <a:effectRef idx="0">
            <a:scrgbClr r="0" g="0" b="0"/>
          </a:effectRef>
          <a:fontRef idx="major"/>
        </p:style>
        <p:txBody>
          <a:bodyPr vert="horz" lIns="0" tIns="0" rIns="0" bIns="0" rtlCol="0">
            <a:noAutofit/>
          </a:bodyPr>
          <a:lstStyle>
            <a:lvl1pPr marL="0" indent="0" algn="l" defTabSz="457200" rtl="0" eaLnBrk="1" latinLnBrk="0" hangingPunct="1">
              <a:spcBef>
                <a:spcPct val="20000"/>
              </a:spcBef>
              <a:buFont typeface="Arial"/>
              <a:buNone/>
              <a:defRPr sz="2400" kern="1200" baseline="0">
                <a:solidFill>
                  <a:schemeClr val="tx1"/>
                </a:solidFill>
                <a:latin typeface="+mj-lt"/>
                <a:ea typeface="+mj-ea"/>
                <a:cs typeface="+mj-cs"/>
              </a:defRPr>
            </a:lvl1pPr>
            <a:lvl2pPr marL="742950" indent="-285750" algn="l" defTabSz="457200" rtl="0" eaLnBrk="1" latinLnBrk="0" hangingPunct="1">
              <a:spcBef>
                <a:spcPct val="20000"/>
              </a:spcBef>
              <a:buFont typeface="Arial"/>
              <a:buChar char="–"/>
              <a:defRPr sz="1200" kern="1200">
                <a:solidFill>
                  <a:schemeClr val="tx1"/>
                </a:solidFill>
                <a:latin typeface="+mj-lt"/>
                <a:ea typeface="+mj-ea"/>
                <a:cs typeface="+mj-cs"/>
              </a:defRPr>
            </a:lvl2pPr>
            <a:lvl3pPr marL="1143000" indent="-228600" algn="l" defTabSz="457200" rtl="0" eaLnBrk="1" latinLnBrk="0" hangingPunct="1">
              <a:spcBef>
                <a:spcPct val="20000"/>
              </a:spcBef>
              <a:buFont typeface="Arial"/>
              <a:buChar char="•"/>
              <a:defRPr sz="1200" kern="1200">
                <a:solidFill>
                  <a:schemeClr val="tx1"/>
                </a:solidFill>
                <a:latin typeface="+mj-lt"/>
                <a:ea typeface="+mj-ea"/>
                <a:cs typeface="+mj-cs"/>
              </a:defRPr>
            </a:lvl3pPr>
            <a:lvl4pPr marL="1600200" indent="-228600" algn="l" defTabSz="457200" rtl="0" eaLnBrk="1" latinLnBrk="0" hangingPunct="1">
              <a:spcBef>
                <a:spcPct val="20000"/>
              </a:spcBef>
              <a:buFont typeface="Arial"/>
              <a:buChar char="–"/>
              <a:defRPr sz="1200" kern="1200">
                <a:solidFill>
                  <a:schemeClr val="tx1"/>
                </a:solidFill>
                <a:latin typeface="+mj-lt"/>
                <a:ea typeface="+mj-ea"/>
                <a:cs typeface="+mj-cs"/>
              </a:defRPr>
            </a:lvl4pPr>
            <a:lvl5pPr marL="2057400" indent="-228600" algn="l" defTabSz="457200" rtl="0" eaLnBrk="1" latinLnBrk="0" hangingPunct="1">
              <a:spcBef>
                <a:spcPct val="20000"/>
              </a:spcBef>
              <a:buFont typeface="Arial"/>
              <a:buChar char="»"/>
              <a:defRPr sz="12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pPr>
              <a:lnSpc>
                <a:spcPts val="1440"/>
              </a:lnSpc>
              <a:spcBef>
                <a:spcPts val="300"/>
              </a:spcBef>
            </a:pPr>
            <a:r>
              <a:rPr lang="en-US" sz="1200" dirty="0">
                <a:solidFill>
                  <a:srgbClr val="0064FF"/>
                </a:solidFill>
                <a:latin typeface="IBM Plex Sans SemiBold" panose="020B0503050000000000" pitchFamily="34" charset="77"/>
              </a:rPr>
              <a:t>Enabling trust in credentials</a:t>
            </a:r>
            <a:endParaRPr lang="en-US" sz="1200" dirty="0">
              <a:latin typeface="IBM Plex Sans SemiBold" panose="020B0503050000000000" pitchFamily="34" charset="77"/>
            </a:endParaRPr>
          </a:p>
          <a:p>
            <a:pPr lvl="0">
              <a:buClr>
                <a:schemeClr val="lt2"/>
              </a:buClr>
              <a:buSzPct val="25000"/>
              <a:defRPr/>
            </a:pPr>
            <a:r>
              <a:rPr lang="en-US" sz="1200" dirty="0">
                <a:latin typeface="IBM Plex Sans" charset="0"/>
                <a:ea typeface="IBM Plex Sans" charset="0"/>
                <a:cs typeface="IBM Plex Sans" charset="0"/>
                <a:sym typeface="Arial"/>
              </a:rPr>
              <a:t>Blockchain technology creates radical transparency, fundamentally transforming how we interact, transact </a:t>
            </a:r>
            <a:br>
              <a:rPr lang="en-US" sz="1200" dirty="0">
                <a:latin typeface="IBM Plex Sans" charset="0"/>
                <a:ea typeface="IBM Plex Sans" charset="0"/>
                <a:cs typeface="IBM Plex Sans" charset="0"/>
                <a:sym typeface="Arial"/>
              </a:rPr>
            </a:br>
            <a:r>
              <a:rPr lang="en-US" sz="1200" dirty="0">
                <a:latin typeface="IBM Plex Sans" charset="0"/>
                <a:ea typeface="IBM Plex Sans" charset="0"/>
                <a:cs typeface="IBM Plex Sans" charset="0"/>
                <a:sym typeface="Arial"/>
              </a:rPr>
              <a:t>and grow </a:t>
            </a:r>
            <a:r>
              <a:rPr lang="en-US" sz="1200" dirty="0">
                <a:latin typeface="IBM Plex Sans" charset="0"/>
                <a:ea typeface="IBM Plex Sans" charset="0"/>
                <a:cs typeface="IBM Plex Sans" charset="0"/>
              </a:rPr>
              <a:t>business processes.</a:t>
            </a:r>
          </a:p>
          <a:p>
            <a:pPr lvl="0">
              <a:lnSpc>
                <a:spcPts val="1440"/>
              </a:lnSpc>
              <a:spcBef>
                <a:spcPts val="0"/>
              </a:spcBef>
              <a:buClr>
                <a:schemeClr val="lt2"/>
              </a:buClr>
              <a:buSzPct val="25000"/>
              <a:defRPr/>
            </a:pPr>
            <a:endParaRPr lang="en-US" sz="1200" dirty="0">
              <a:latin typeface="IBM Plex Sans" charset="0"/>
              <a:ea typeface="IBM Plex Sans" charset="0"/>
              <a:cs typeface="IBM Plex Sans" charset="0"/>
            </a:endParaRPr>
          </a:p>
          <a:p>
            <a:pPr lvl="0">
              <a:lnSpc>
                <a:spcPts val="1440"/>
              </a:lnSpc>
              <a:spcBef>
                <a:spcPts val="300"/>
              </a:spcBef>
            </a:pPr>
            <a:r>
              <a:rPr lang="en-US" sz="1200" dirty="0">
                <a:solidFill>
                  <a:srgbClr val="0064FF"/>
                </a:solidFill>
                <a:latin typeface="IBM Plex Sans SemiBold" panose="020B0503050000000000" pitchFamily="34" charset="77"/>
              </a:rPr>
              <a:t>New revenue streams based upon credentials</a:t>
            </a:r>
          </a:p>
          <a:p>
            <a:pPr lvl="0">
              <a:lnSpc>
                <a:spcPts val="1440"/>
              </a:lnSpc>
              <a:spcBef>
                <a:spcPts val="300"/>
              </a:spcBef>
              <a:buClr>
                <a:srgbClr val="FFFFFF"/>
              </a:buClr>
              <a:buSzPct val="25000"/>
              <a:defRPr/>
            </a:pPr>
            <a:r>
              <a:rPr lang="en-US" sz="1200" dirty="0">
                <a:solidFill>
                  <a:prstClr val="black"/>
                </a:solidFill>
                <a:latin typeface="IBM Plex Sans" charset="0"/>
                <a:ea typeface="IBM Plex Sans" charset="0"/>
                <a:cs typeface="IBM Plex Sans" charset="0"/>
                <a:sym typeface="Arial"/>
              </a:rPr>
              <a:t>More than a new technology, blockchain is rewriting how </a:t>
            </a:r>
            <a:br>
              <a:rPr lang="en-US" sz="1200" dirty="0">
                <a:solidFill>
                  <a:prstClr val="black"/>
                </a:solidFill>
                <a:latin typeface="IBM Plex Sans" charset="0"/>
                <a:ea typeface="IBM Plex Sans" charset="0"/>
                <a:cs typeface="IBM Plex Sans" charset="0"/>
                <a:sym typeface="Arial"/>
              </a:rPr>
            </a:br>
            <a:r>
              <a:rPr lang="en-US" sz="1200" dirty="0">
                <a:solidFill>
                  <a:prstClr val="black"/>
                </a:solidFill>
                <a:latin typeface="IBM Plex Sans" charset="0"/>
                <a:ea typeface="IBM Plex Sans" charset="0"/>
                <a:cs typeface="IBM Plex Sans" charset="0"/>
                <a:sym typeface="Arial"/>
              </a:rPr>
              <a:t>we do business.</a:t>
            </a:r>
          </a:p>
          <a:p>
            <a:pPr lvl="0">
              <a:lnSpc>
                <a:spcPts val="1440"/>
              </a:lnSpc>
              <a:spcBef>
                <a:spcPts val="0"/>
              </a:spcBef>
              <a:buClr>
                <a:srgbClr val="FFFFFF"/>
              </a:buClr>
              <a:buSzPct val="25000"/>
              <a:defRPr/>
            </a:pPr>
            <a:endParaRPr lang="en-US" sz="1200" dirty="0">
              <a:solidFill>
                <a:prstClr val="black"/>
              </a:solidFill>
              <a:latin typeface="IBM Plex Sans" charset="0"/>
              <a:ea typeface="IBM Plex Sans" charset="0"/>
              <a:cs typeface="IBM Plex Sans" charset="0"/>
              <a:sym typeface="Arial"/>
            </a:endParaRPr>
          </a:p>
          <a:p>
            <a:pPr lvl="0">
              <a:lnSpc>
                <a:spcPts val="1440"/>
              </a:lnSpc>
              <a:spcBef>
                <a:spcPts val="300"/>
              </a:spcBef>
            </a:pPr>
            <a:r>
              <a:rPr lang="en-US" sz="1200" b="1" dirty="0">
                <a:solidFill>
                  <a:srgbClr val="0064FF"/>
                </a:solidFill>
                <a:latin typeface="IBM Plex Sans SemiBold" panose="020B0503050000000000" pitchFamily="34" charset="77"/>
              </a:rPr>
              <a:t>Removing barriers</a:t>
            </a:r>
            <a:endParaRPr lang="en-US" sz="1200" b="1" dirty="0">
              <a:solidFill>
                <a:prstClr val="black"/>
              </a:solidFill>
              <a:latin typeface="IBM Plex Sans SemiBold" panose="020B0503050000000000" pitchFamily="34" charset="77"/>
            </a:endParaRPr>
          </a:p>
          <a:p>
            <a:pPr fontAlgn="t"/>
            <a:r>
              <a:rPr lang="en-US" sz="1200" dirty="0">
                <a:latin typeface="IBM Plex Sans" charset="0"/>
                <a:ea typeface="IBM Plex Sans" charset="0"/>
                <a:cs typeface="IBM Plex Sans" charset="0"/>
              </a:rPr>
              <a:t>IBM Blockchain creates certainty, advances knowledge, brings together industries, and improves business processes.</a:t>
            </a:r>
          </a:p>
          <a:p>
            <a:pPr fontAlgn="t">
              <a:lnSpc>
                <a:spcPts val="1440"/>
              </a:lnSpc>
              <a:spcBef>
                <a:spcPts val="0"/>
              </a:spcBef>
            </a:pPr>
            <a:endParaRPr lang="en-US" sz="1200" dirty="0">
              <a:latin typeface="IBM Plex Sans" charset="0"/>
              <a:ea typeface="IBM Plex Sans" charset="0"/>
              <a:cs typeface="IBM Plex Sans" charset="0"/>
            </a:endParaRPr>
          </a:p>
          <a:p>
            <a:pPr lvl="0">
              <a:lnSpc>
                <a:spcPts val="1440"/>
              </a:lnSpc>
              <a:spcBef>
                <a:spcPts val="300"/>
              </a:spcBef>
            </a:pPr>
            <a:r>
              <a:rPr lang="en-US" sz="1200" b="1" dirty="0">
                <a:solidFill>
                  <a:srgbClr val="0064FF"/>
                </a:solidFill>
                <a:latin typeface="IBM Plex Sans SemiBold" panose="020B0503050000000000" pitchFamily="34" charset="77"/>
              </a:rPr>
              <a:t>Reinventing education</a:t>
            </a:r>
            <a:endParaRPr lang="en-US" sz="1200" b="1" dirty="0">
              <a:solidFill>
                <a:prstClr val="black"/>
              </a:solidFill>
              <a:latin typeface="IBM Plex Sans SemiBold" panose="020B0503050000000000" pitchFamily="34" charset="77"/>
            </a:endParaRPr>
          </a:p>
          <a:p>
            <a:pPr fontAlgn="t">
              <a:lnSpc>
                <a:spcPts val="1440"/>
              </a:lnSpc>
              <a:spcBef>
                <a:spcPts val="300"/>
              </a:spcBef>
            </a:pPr>
            <a:r>
              <a:rPr lang="en-US" sz="1200" dirty="0">
                <a:latin typeface="IBM Plex Sans" charset="0"/>
                <a:ea typeface="IBM Plex Sans" charset="0"/>
                <a:cs typeface="IBM Plex Sans" charset="0"/>
              </a:rPr>
              <a:t>Blockchain results in more efficient business processes</a:t>
            </a:r>
            <a:r>
              <a:rPr lang="en-US" sz="1200" dirty="0">
                <a:latin typeface="IBM Plex Sans" charset="0"/>
                <a:ea typeface="IBM Plex Sans" charset="0"/>
                <a:cs typeface="IBM Plex Sans" charset="0"/>
                <a:sym typeface="Arial"/>
              </a:rPr>
              <a:t>—</a:t>
            </a:r>
            <a:br>
              <a:rPr lang="en-US" sz="1200" dirty="0">
                <a:latin typeface="IBM Plex Sans" charset="0"/>
                <a:ea typeface="IBM Plex Sans" charset="0"/>
                <a:cs typeface="IBM Plex Sans" charset="0"/>
              </a:rPr>
            </a:br>
            <a:r>
              <a:rPr lang="en-US" sz="1200" dirty="0">
                <a:latin typeface="IBM Plex Sans" charset="0"/>
                <a:ea typeface="IBM Plex Sans" charset="0"/>
                <a:cs typeface="IBM Plex Sans" charset="0"/>
              </a:rPr>
              <a:t>and creates new business opportunities for all.</a:t>
            </a:r>
          </a:p>
          <a:p>
            <a:pPr lvl="0">
              <a:lnSpc>
                <a:spcPts val="1440"/>
              </a:lnSpc>
              <a:spcBef>
                <a:spcPts val="300"/>
              </a:spcBef>
              <a:buClr>
                <a:srgbClr val="FFFFFF"/>
              </a:buClr>
              <a:buSzPct val="25000"/>
              <a:defRPr/>
            </a:pPr>
            <a:endParaRPr lang="en-US" sz="1200" dirty="0">
              <a:latin typeface="IBM Plex Sans" charset="0"/>
              <a:ea typeface="IBM Plex Sans" charset="0"/>
              <a:cs typeface="IBM Plex Sans" charset="0"/>
            </a:endParaRPr>
          </a:p>
          <a:p>
            <a:pPr lvl="0">
              <a:lnSpc>
                <a:spcPts val="1440"/>
              </a:lnSpc>
              <a:spcBef>
                <a:spcPts val="300"/>
              </a:spcBef>
              <a:buClr>
                <a:schemeClr val="lt2"/>
              </a:buClr>
              <a:buSzPct val="25000"/>
              <a:defRPr/>
            </a:pPr>
            <a:endParaRPr lang="en-US" sz="1200" dirty="0">
              <a:latin typeface="IBM Plex Sans" charset="0"/>
              <a:ea typeface="IBM Plex Sans" charset="0"/>
              <a:cs typeface="IBM Plex Sans" charset="0"/>
            </a:endParaRPr>
          </a:p>
        </p:txBody>
      </p:sp>
      <p:sp>
        <p:nvSpPr>
          <p:cNvPr id="11" name="Text Placeholder 3">
            <a:extLst>
              <a:ext uri="{FF2B5EF4-FFF2-40B4-BE49-F238E27FC236}">
                <a16:creationId xmlns:a16="http://schemas.microsoft.com/office/drawing/2014/main" id="{F066CEE8-4094-4B47-9F99-34ED13DCE3B6}"/>
              </a:ext>
            </a:extLst>
          </p:cNvPr>
          <p:cNvSpPr>
            <a:spLocks noGrp="1"/>
          </p:cNvSpPr>
          <p:nvPr/>
        </p:nvSpPr>
        <p:spPr>
          <a:xfrm>
            <a:off x="4655121" y="2949479"/>
            <a:ext cx="4207501" cy="777132"/>
          </a:xfrm>
          <a:prstGeom prst="rect">
            <a:avLst/>
          </a:prstGeom>
        </p:spPr>
        <p:style>
          <a:lnRef idx="0">
            <a:scrgbClr r="0" g="0" b="0"/>
          </a:lnRef>
          <a:fillRef idx="0">
            <a:scrgbClr r="0" g="0" b="0"/>
          </a:fillRef>
          <a:effectRef idx="0">
            <a:scrgbClr r="0" g="0" b="0"/>
          </a:effectRef>
          <a:fontRef idx="major"/>
        </p:style>
        <p:txBody>
          <a:bodyPr vert="horz" lIns="0" tIns="0" rIns="0" bIns="0" rtlCol="0">
            <a:normAutofit/>
          </a:bodyPr>
          <a:lstStyle>
            <a:lvl1pPr marL="0" indent="0" algn="l" defTabSz="457200" rtl="0" eaLnBrk="1" latinLnBrk="0" hangingPunct="1">
              <a:spcBef>
                <a:spcPct val="20000"/>
              </a:spcBef>
              <a:buFont typeface="Arial"/>
              <a:buNone/>
              <a:defRPr sz="2400" kern="1200" baseline="0">
                <a:solidFill>
                  <a:schemeClr val="tx1"/>
                </a:solidFill>
                <a:latin typeface="+mj-lt"/>
                <a:ea typeface="+mj-ea"/>
                <a:cs typeface="+mj-cs"/>
              </a:defRPr>
            </a:lvl1pPr>
            <a:lvl2pPr marL="742950" indent="-285750" algn="l" defTabSz="457200" rtl="0" eaLnBrk="1" latinLnBrk="0" hangingPunct="1">
              <a:spcBef>
                <a:spcPct val="20000"/>
              </a:spcBef>
              <a:buFont typeface="Arial"/>
              <a:buChar char="–"/>
              <a:defRPr sz="1200" kern="1200">
                <a:solidFill>
                  <a:schemeClr val="tx1"/>
                </a:solidFill>
                <a:latin typeface="+mj-lt"/>
                <a:ea typeface="+mj-ea"/>
                <a:cs typeface="+mj-cs"/>
              </a:defRPr>
            </a:lvl2pPr>
            <a:lvl3pPr marL="1143000" indent="-228600" algn="l" defTabSz="457200" rtl="0" eaLnBrk="1" latinLnBrk="0" hangingPunct="1">
              <a:spcBef>
                <a:spcPct val="20000"/>
              </a:spcBef>
              <a:buFont typeface="Arial"/>
              <a:buChar char="•"/>
              <a:defRPr sz="1200" kern="1200">
                <a:solidFill>
                  <a:schemeClr val="tx1"/>
                </a:solidFill>
                <a:latin typeface="+mj-lt"/>
                <a:ea typeface="+mj-ea"/>
                <a:cs typeface="+mj-cs"/>
              </a:defRPr>
            </a:lvl3pPr>
            <a:lvl4pPr marL="1600200" indent="-228600" algn="l" defTabSz="457200" rtl="0" eaLnBrk="1" latinLnBrk="0" hangingPunct="1">
              <a:spcBef>
                <a:spcPct val="20000"/>
              </a:spcBef>
              <a:buFont typeface="Arial"/>
              <a:buChar char="–"/>
              <a:defRPr sz="1200" kern="1200">
                <a:solidFill>
                  <a:schemeClr val="tx1"/>
                </a:solidFill>
                <a:latin typeface="+mj-lt"/>
                <a:ea typeface="+mj-ea"/>
                <a:cs typeface="+mj-cs"/>
              </a:defRPr>
            </a:lvl4pPr>
            <a:lvl5pPr marL="2057400" indent="-228600" algn="l" defTabSz="457200" rtl="0" eaLnBrk="1" latinLnBrk="0" hangingPunct="1">
              <a:spcBef>
                <a:spcPct val="20000"/>
              </a:spcBef>
              <a:buFont typeface="Arial"/>
              <a:buChar char="»"/>
              <a:defRPr sz="12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pPr lvl="0">
              <a:lnSpc>
                <a:spcPts val="1440"/>
              </a:lnSpc>
              <a:spcBef>
                <a:spcPts val="300"/>
              </a:spcBef>
            </a:pPr>
            <a:endParaRPr lang="en-US" sz="1200" dirty="0">
              <a:latin typeface="IBM Plex Sans" charset="0"/>
              <a:ea typeface="IBM Plex Sans" charset="0"/>
              <a:cs typeface="IBM Plex Sans" charset="0"/>
            </a:endParaRPr>
          </a:p>
        </p:txBody>
      </p:sp>
      <p:sp>
        <p:nvSpPr>
          <p:cNvPr id="12" name="Text Placeholder 3">
            <a:extLst>
              <a:ext uri="{FF2B5EF4-FFF2-40B4-BE49-F238E27FC236}">
                <a16:creationId xmlns:a16="http://schemas.microsoft.com/office/drawing/2014/main" id="{06B0E37A-6779-4C43-8D67-B7A6B53A47C5}"/>
              </a:ext>
            </a:extLst>
          </p:cNvPr>
          <p:cNvSpPr>
            <a:spLocks noGrp="1"/>
          </p:cNvSpPr>
          <p:nvPr/>
        </p:nvSpPr>
        <p:spPr>
          <a:xfrm>
            <a:off x="4666624" y="3927657"/>
            <a:ext cx="3902282" cy="1099072"/>
          </a:xfrm>
          <a:prstGeom prst="rect">
            <a:avLst/>
          </a:prstGeom>
        </p:spPr>
        <p:style>
          <a:lnRef idx="0">
            <a:scrgbClr r="0" g="0" b="0"/>
          </a:lnRef>
          <a:fillRef idx="0">
            <a:scrgbClr r="0" g="0" b="0"/>
          </a:fillRef>
          <a:effectRef idx="0">
            <a:scrgbClr r="0" g="0" b="0"/>
          </a:effectRef>
          <a:fontRef idx="major"/>
        </p:style>
        <p:txBody>
          <a:bodyPr vert="horz" lIns="0" tIns="0" rIns="0" bIns="0" rtlCol="0">
            <a:normAutofit/>
          </a:bodyPr>
          <a:lstStyle>
            <a:lvl1pPr marL="0" indent="0" algn="l" defTabSz="457200" rtl="0" eaLnBrk="1" latinLnBrk="0" hangingPunct="1">
              <a:spcBef>
                <a:spcPct val="20000"/>
              </a:spcBef>
              <a:buFont typeface="Arial"/>
              <a:buNone/>
              <a:defRPr sz="2400" kern="1200" baseline="0">
                <a:solidFill>
                  <a:schemeClr val="tx1"/>
                </a:solidFill>
                <a:latin typeface="+mj-lt"/>
                <a:ea typeface="+mj-ea"/>
                <a:cs typeface="+mj-cs"/>
              </a:defRPr>
            </a:lvl1pPr>
            <a:lvl2pPr marL="742950" indent="-285750" algn="l" defTabSz="457200" rtl="0" eaLnBrk="1" latinLnBrk="0" hangingPunct="1">
              <a:spcBef>
                <a:spcPct val="20000"/>
              </a:spcBef>
              <a:buFont typeface="Arial"/>
              <a:buChar char="–"/>
              <a:defRPr sz="1200" kern="1200">
                <a:solidFill>
                  <a:schemeClr val="tx1"/>
                </a:solidFill>
                <a:latin typeface="+mj-lt"/>
                <a:ea typeface="+mj-ea"/>
                <a:cs typeface="+mj-cs"/>
              </a:defRPr>
            </a:lvl2pPr>
            <a:lvl3pPr marL="1143000" indent="-228600" algn="l" defTabSz="457200" rtl="0" eaLnBrk="1" latinLnBrk="0" hangingPunct="1">
              <a:spcBef>
                <a:spcPct val="20000"/>
              </a:spcBef>
              <a:buFont typeface="Arial"/>
              <a:buChar char="•"/>
              <a:defRPr sz="1200" kern="1200">
                <a:solidFill>
                  <a:schemeClr val="tx1"/>
                </a:solidFill>
                <a:latin typeface="+mj-lt"/>
                <a:ea typeface="+mj-ea"/>
                <a:cs typeface="+mj-cs"/>
              </a:defRPr>
            </a:lvl3pPr>
            <a:lvl4pPr marL="1600200" indent="-228600" algn="l" defTabSz="457200" rtl="0" eaLnBrk="1" latinLnBrk="0" hangingPunct="1">
              <a:spcBef>
                <a:spcPct val="20000"/>
              </a:spcBef>
              <a:buFont typeface="Arial"/>
              <a:buChar char="–"/>
              <a:defRPr sz="1200" kern="1200">
                <a:solidFill>
                  <a:schemeClr val="tx1"/>
                </a:solidFill>
                <a:latin typeface="+mj-lt"/>
                <a:ea typeface="+mj-ea"/>
                <a:cs typeface="+mj-cs"/>
              </a:defRPr>
            </a:lvl4pPr>
            <a:lvl5pPr marL="2057400" indent="-228600" algn="l" defTabSz="457200" rtl="0" eaLnBrk="1" latinLnBrk="0" hangingPunct="1">
              <a:spcBef>
                <a:spcPct val="20000"/>
              </a:spcBef>
              <a:buFont typeface="Arial"/>
              <a:buChar char="»"/>
              <a:defRPr sz="12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pPr lvl="0">
              <a:lnSpc>
                <a:spcPts val="1440"/>
              </a:lnSpc>
              <a:spcBef>
                <a:spcPts val="300"/>
              </a:spcBef>
            </a:pPr>
            <a:endParaRPr lang="en-US" sz="1200" dirty="0">
              <a:latin typeface="IBM Plex Sans" charset="0"/>
              <a:ea typeface="IBM Plex Sans" charset="0"/>
              <a:cs typeface="IBM Plex Sans" charset="0"/>
            </a:endParaRPr>
          </a:p>
        </p:txBody>
      </p:sp>
    </p:spTree>
    <p:extLst>
      <p:ext uri="{BB962C8B-B14F-4D97-AF65-F5344CB8AC3E}">
        <p14:creationId xmlns:p14="http://schemas.microsoft.com/office/powerpoint/2010/main" val="333536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F13BCF8-954E-BB48-B427-FFF70CA8315A}"/>
              </a:ext>
            </a:extLst>
          </p:cNvPr>
          <p:cNvSpPr>
            <a:spLocks noGrp="1"/>
          </p:cNvSpPr>
          <p:nvPr>
            <p:ph type="body" sz="quarter" idx="13"/>
          </p:nvPr>
        </p:nvSpPr>
        <p:spPr>
          <a:xfrm>
            <a:off x="123253" y="152221"/>
            <a:ext cx="6897295" cy="503766"/>
          </a:xfrm>
        </p:spPr>
        <p:txBody>
          <a:bodyPr>
            <a:noAutofit/>
          </a:bodyPr>
          <a:lstStyle/>
          <a:p>
            <a:r>
              <a:rPr lang="en-US" dirty="0">
                <a:latin typeface="IBM Plex Sans" panose="020B0503050000000000" pitchFamily="34" charset="77"/>
              </a:rPr>
              <a:t>A credential blockchain: the transformative technology to unlock their value</a:t>
            </a:r>
          </a:p>
        </p:txBody>
      </p:sp>
      <p:cxnSp>
        <p:nvCxnSpPr>
          <p:cNvPr id="28" name="Straight Connector 27">
            <a:extLst>
              <a:ext uri="{FF2B5EF4-FFF2-40B4-BE49-F238E27FC236}">
                <a16:creationId xmlns:a16="http://schemas.microsoft.com/office/drawing/2014/main" id="{8D4F15BD-394C-9A4F-BAD9-A2FC3E37E8D8}"/>
              </a:ext>
            </a:extLst>
          </p:cNvPr>
          <p:cNvCxnSpPr>
            <a:cxnSpLocks/>
          </p:cNvCxnSpPr>
          <p:nvPr/>
        </p:nvCxnSpPr>
        <p:spPr>
          <a:xfrm>
            <a:off x="7373673" y="2342447"/>
            <a:ext cx="0" cy="914400"/>
          </a:xfrm>
          <a:prstGeom prst="line">
            <a:avLst/>
          </a:prstGeom>
          <a:ln w="12700" cap="rnd" cmpd="sng" algn="ctr">
            <a:solidFill>
              <a:schemeClr val="accent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C54D1FB-1FE8-4A48-8E75-AEB92AED8C22}"/>
              </a:ext>
            </a:extLst>
          </p:cNvPr>
          <p:cNvCxnSpPr>
            <a:cxnSpLocks/>
          </p:cNvCxnSpPr>
          <p:nvPr/>
        </p:nvCxnSpPr>
        <p:spPr>
          <a:xfrm>
            <a:off x="7346291" y="2289153"/>
            <a:ext cx="0" cy="1005840"/>
          </a:xfrm>
          <a:prstGeom prst="line">
            <a:avLst/>
          </a:prstGeom>
          <a:ln w="12700" cap="rnd" cmpd="sng" algn="ctr">
            <a:solidFill>
              <a:schemeClr val="accent4"/>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40">
            <a:extLst>
              <a:ext uri="{FF2B5EF4-FFF2-40B4-BE49-F238E27FC236}">
                <a16:creationId xmlns:a16="http://schemas.microsoft.com/office/drawing/2014/main" id="{E0AD315D-27B4-9B40-8837-5632E6C39EFA}"/>
              </a:ext>
            </a:extLst>
          </p:cNvPr>
          <p:cNvSpPr txBox="1"/>
          <p:nvPr/>
        </p:nvSpPr>
        <p:spPr>
          <a:xfrm>
            <a:off x="23004" y="1292029"/>
            <a:ext cx="4045460" cy="841859"/>
          </a:xfrm>
          <a:prstGeom prst="rect">
            <a:avLst/>
          </a:prstGeom>
          <a:noFill/>
        </p:spPr>
        <p:style>
          <a:lnRef idx="0">
            <a:scrgbClr r="0" g="0" b="0"/>
          </a:lnRef>
          <a:fillRef idx="0">
            <a:scrgbClr r="0" g="0" b="0"/>
          </a:fillRef>
          <a:effectRef idx="0">
            <a:scrgbClr r="0" g="0" b="0"/>
          </a:effectRef>
          <a:fontRef idx="major"/>
        </p:style>
        <p:txBody>
          <a:bodyPr wrap="square" lIns="9144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40">
              <a:lnSpc>
                <a:spcPts val="1800"/>
              </a:lnSpc>
              <a:spcBef>
                <a:spcPts val="267"/>
              </a:spcBef>
            </a:pPr>
            <a:r>
              <a:rPr lang="en-US" altLang="en-US" sz="1400" dirty="0">
                <a:latin typeface="IBM Plex Sans" panose="020B0503050000000000" pitchFamily="34" charset="77"/>
                <a:ea typeface="IBM Plex Sans" charset="0"/>
                <a:cs typeface="IBM Plex Sans" charset="0"/>
                <a:sym typeface="Helvetica Neue Light"/>
              </a:rPr>
              <a:t>“	A shared, replicated, permissioned ledger 	</a:t>
            </a:r>
            <a:br>
              <a:rPr lang="en-US" altLang="en-US" sz="1400" dirty="0">
                <a:latin typeface="IBM Plex Sans" panose="020B0503050000000000" pitchFamily="34" charset="77"/>
                <a:ea typeface="IBM Plex Sans" charset="0"/>
                <a:cs typeface="IBM Plex Sans" charset="0"/>
                <a:sym typeface="Helvetica Neue Light"/>
              </a:rPr>
            </a:br>
            <a:r>
              <a:rPr lang="en-US" altLang="en-US" sz="1400" dirty="0">
                <a:latin typeface="IBM Plex Sans" panose="020B0503050000000000" pitchFamily="34" charset="77"/>
                <a:ea typeface="IBM Plex Sans" charset="0"/>
                <a:cs typeface="IBM Plex Sans" charset="0"/>
                <a:sym typeface="Helvetica Neue Light"/>
              </a:rPr>
              <a:t>	</a:t>
            </a:r>
            <a:r>
              <a:rPr lang="en-US" sz="1400" dirty="0">
                <a:latin typeface="IBM Plex Sans" panose="020B0503050000000000" pitchFamily="34" charset="77"/>
                <a:ea typeface="IBM Plex Sans" charset="0"/>
                <a:cs typeface="IBM Plex Sans" charset="0"/>
                <a:sym typeface="Helvetica Neue Light"/>
              </a:rPr>
              <a:t>with consensus, provenance, immutability 	and finality for credentials</a:t>
            </a:r>
            <a:r>
              <a:rPr lang="en-US" sz="1400" baseline="30000" dirty="0">
                <a:latin typeface="IBM Plex Sans" panose="020B0503050000000000" pitchFamily="34" charset="77"/>
                <a:ea typeface="IBM Plex Sans" charset="0"/>
                <a:cs typeface="IBM Plex Sans" charset="0"/>
                <a:sym typeface="Helvetica Neue Light"/>
              </a:rPr>
              <a:t>*</a:t>
            </a:r>
            <a:r>
              <a:rPr lang="en-US" sz="1400" dirty="0">
                <a:latin typeface="IBM Plex Sans" panose="020B0503050000000000" pitchFamily="34" charset="77"/>
                <a:ea typeface="IBM Plex Sans" charset="0"/>
                <a:cs typeface="IBM Plex Sans" charset="0"/>
                <a:sym typeface="Helvetica Neue Light"/>
              </a:rPr>
              <a:t>”</a:t>
            </a:r>
            <a:endParaRPr lang="en-US" sz="1200" dirty="0">
              <a:latin typeface="IBM Plex Sans" panose="020B0503050000000000" pitchFamily="34" charset="77"/>
            </a:endParaRPr>
          </a:p>
        </p:txBody>
      </p:sp>
      <p:grpSp>
        <p:nvGrpSpPr>
          <p:cNvPr id="3" name="Group 2">
            <a:extLst>
              <a:ext uri="{FF2B5EF4-FFF2-40B4-BE49-F238E27FC236}">
                <a16:creationId xmlns:a16="http://schemas.microsoft.com/office/drawing/2014/main" id="{D3760DA5-29B6-9043-97AC-9E1909E1BBE9}"/>
              </a:ext>
            </a:extLst>
          </p:cNvPr>
          <p:cNvGrpSpPr/>
          <p:nvPr/>
        </p:nvGrpSpPr>
        <p:grpSpPr>
          <a:xfrm>
            <a:off x="5696167" y="1869027"/>
            <a:ext cx="1806274" cy="1862986"/>
            <a:chOff x="1420963" y="1784124"/>
            <a:chExt cx="1806274" cy="1862986"/>
          </a:xfrm>
        </p:grpSpPr>
        <p:sp>
          <p:nvSpPr>
            <p:cNvPr id="20" name="Oval 19">
              <a:extLst>
                <a:ext uri="{FF2B5EF4-FFF2-40B4-BE49-F238E27FC236}">
                  <a16:creationId xmlns:a16="http://schemas.microsoft.com/office/drawing/2014/main" id="{355D018E-67CE-B84E-9214-884B7167C044}"/>
                </a:ext>
              </a:extLst>
            </p:cNvPr>
            <p:cNvSpPr>
              <a:spLocks noChangeAspect="1"/>
            </p:cNvSpPr>
            <p:nvPr/>
          </p:nvSpPr>
          <p:spPr>
            <a:xfrm>
              <a:off x="1420963" y="1828934"/>
              <a:ext cx="1806274" cy="1776068"/>
            </a:xfrm>
            <a:prstGeom prst="ellipse">
              <a:avLst/>
            </a:prstGeom>
            <a:noFill/>
            <a:ln w="12700">
              <a:solidFill>
                <a:schemeClr val="accent3"/>
              </a:solidFill>
              <a:prstDash val="solid"/>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Arial"/>
                <a:ea typeface="+mn-ea"/>
                <a:cs typeface="Arial"/>
              </a:endParaRPr>
            </a:p>
          </p:txBody>
        </p:sp>
        <p:cxnSp>
          <p:nvCxnSpPr>
            <p:cNvPr id="27" name="Straight Connector 26">
              <a:extLst>
                <a:ext uri="{FF2B5EF4-FFF2-40B4-BE49-F238E27FC236}">
                  <a16:creationId xmlns:a16="http://schemas.microsoft.com/office/drawing/2014/main" id="{041931C4-911B-3446-9A2A-7EA115ECAA12}"/>
                </a:ext>
              </a:extLst>
            </p:cNvPr>
            <p:cNvCxnSpPr>
              <a:cxnSpLocks/>
              <a:stCxn id="20" idx="0"/>
            </p:cNvCxnSpPr>
            <p:nvPr/>
          </p:nvCxnSpPr>
          <p:spPr>
            <a:xfrm>
              <a:off x="2324100" y="1828934"/>
              <a:ext cx="757959" cy="408833"/>
            </a:xfrm>
            <a:prstGeom prst="line">
              <a:avLst/>
            </a:prstGeom>
            <a:ln w="12700" cap="rnd" cmpd="sng" algn="ctr">
              <a:solidFill>
                <a:schemeClr val="accent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8E1CEFFD-E1A5-4442-BBD1-44D24DC2DE80}"/>
                </a:ext>
              </a:extLst>
            </p:cNvPr>
            <p:cNvCxnSpPr>
              <a:cxnSpLocks/>
            </p:cNvCxnSpPr>
            <p:nvPr/>
          </p:nvCxnSpPr>
          <p:spPr>
            <a:xfrm flipH="1">
              <a:off x="1548407" y="3171944"/>
              <a:ext cx="1537693" cy="6497"/>
            </a:xfrm>
            <a:prstGeom prst="line">
              <a:avLst/>
            </a:prstGeom>
            <a:ln w="12700" cap="rnd" cmpd="sng" algn="ctr">
              <a:solidFill>
                <a:schemeClr val="accent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53ABA554-2AEF-E148-B002-6555B71AFA50}"/>
                </a:ext>
              </a:extLst>
            </p:cNvPr>
            <p:cNvCxnSpPr>
              <a:cxnSpLocks/>
              <a:endCxn id="20" idx="4"/>
            </p:cNvCxnSpPr>
            <p:nvPr/>
          </p:nvCxnSpPr>
          <p:spPr>
            <a:xfrm>
              <a:off x="1589612" y="3223023"/>
              <a:ext cx="734488" cy="381979"/>
            </a:xfrm>
            <a:prstGeom prst="line">
              <a:avLst/>
            </a:prstGeom>
            <a:ln w="12700" cap="rnd" cmpd="sng" algn="ctr">
              <a:solidFill>
                <a:schemeClr val="accent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9A495E9B-FA90-444B-876F-48F4EE80A4F2}"/>
                </a:ext>
              </a:extLst>
            </p:cNvPr>
            <p:cNvCxnSpPr>
              <a:cxnSpLocks/>
              <a:endCxn id="20" idx="0"/>
            </p:cNvCxnSpPr>
            <p:nvPr/>
          </p:nvCxnSpPr>
          <p:spPr>
            <a:xfrm flipV="1">
              <a:off x="1569235" y="1828934"/>
              <a:ext cx="754865" cy="1353052"/>
            </a:xfrm>
            <a:prstGeom prst="line">
              <a:avLst/>
            </a:prstGeom>
            <a:ln w="12700" cap="rnd" cmpd="sng" algn="ctr">
              <a:solidFill>
                <a:schemeClr val="accent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161691DC-2E74-EF4E-BD0E-058B23911199}"/>
                </a:ext>
              </a:extLst>
            </p:cNvPr>
            <p:cNvCxnSpPr>
              <a:cxnSpLocks/>
              <a:stCxn id="20" idx="0"/>
            </p:cNvCxnSpPr>
            <p:nvPr/>
          </p:nvCxnSpPr>
          <p:spPr>
            <a:xfrm flipH="1">
              <a:off x="1565206" y="1828934"/>
              <a:ext cx="758894" cy="408833"/>
            </a:xfrm>
            <a:prstGeom prst="line">
              <a:avLst/>
            </a:prstGeom>
            <a:ln w="12700" cap="rnd" cmpd="sng" algn="ctr">
              <a:solidFill>
                <a:schemeClr val="accent2">
                  <a:lumMod val="75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316F0577-EC2C-BE4E-A2BF-62508E8E78B4}"/>
                </a:ext>
              </a:extLst>
            </p:cNvPr>
            <p:cNvCxnSpPr>
              <a:cxnSpLocks/>
            </p:cNvCxnSpPr>
            <p:nvPr/>
          </p:nvCxnSpPr>
          <p:spPr>
            <a:xfrm>
              <a:off x="1567330" y="2240422"/>
              <a:ext cx="1531139" cy="0"/>
            </a:xfrm>
            <a:prstGeom prst="line">
              <a:avLst/>
            </a:prstGeom>
            <a:ln w="12700" cap="flat" cmpd="sng" algn="ctr">
              <a:solidFill>
                <a:schemeClr val="accent4"/>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10C87053-662B-394F-A161-BCFE9CF4D7C5}"/>
                </a:ext>
              </a:extLst>
            </p:cNvPr>
            <p:cNvCxnSpPr>
              <a:cxnSpLocks/>
            </p:cNvCxnSpPr>
            <p:nvPr/>
          </p:nvCxnSpPr>
          <p:spPr>
            <a:xfrm flipH="1" flipV="1">
              <a:off x="1546903" y="2232990"/>
              <a:ext cx="1539197" cy="948360"/>
            </a:xfrm>
            <a:prstGeom prst="line">
              <a:avLst/>
            </a:prstGeom>
            <a:ln w="12700" cap="flat" cmpd="sng" algn="ctr">
              <a:solidFill>
                <a:schemeClr val="accent4"/>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A67627B-CDDE-2441-A9E0-E087F422BA81}"/>
                </a:ext>
              </a:extLst>
            </p:cNvPr>
            <p:cNvCxnSpPr>
              <a:cxnSpLocks/>
              <a:endCxn id="20" idx="4"/>
            </p:cNvCxnSpPr>
            <p:nvPr/>
          </p:nvCxnSpPr>
          <p:spPr>
            <a:xfrm flipH="1">
              <a:off x="2324100" y="3223023"/>
              <a:ext cx="746988" cy="381979"/>
            </a:xfrm>
            <a:prstGeom prst="line">
              <a:avLst/>
            </a:prstGeom>
            <a:ln w="12700" cap="rnd" cmpd="sng" algn="ctr">
              <a:solidFill>
                <a:schemeClr val="accent4"/>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228C1FF5-8F43-9044-A0A1-F7259F35AEAA}"/>
                </a:ext>
              </a:extLst>
            </p:cNvPr>
            <p:cNvCxnSpPr>
              <a:cxnSpLocks/>
            </p:cNvCxnSpPr>
            <p:nvPr/>
          </p:nvCxnSpPr>
          <p:spPr>
            <a:xfrm flipV="1">
              <a:off x="1546903" y="2237132"/>
              <a:ext cx="1535168" cy="951650"/>
            </a:xfrm>
            <a:prstGeom prst="line">
              <a:avLst/>
            </a:prstGeom>
            <a:ln w="12700" cap="rnd" cmpd="sng" algn="ctr">
              <a:solidFill>
                <a:schemeClr val="accent4"/>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1BC204B5-B793-084C-BC2F-8D6BD0DA561C}"/>
                </a:ext>
              </a:extLst>
            </p:cNvPr>
            <p:cNvCxnSpPr/>
            <p:nvPr/>
          </p:nvCxnSpPr>
          <p:spPr>
            <a:xfrm flipH="1">
              <a:off x="1589611" y="3203229"/>
              <a:ext cx="1481476" cy="0"/>
            </a:xfrm>
            <a:prstGeom prst="line">
              <a:avLst/>
            </a:prstGeom>
            <a:ln w="12700" cap="rnd" cmpd="sng" algn="ctr">
              <a:solidFill>
                <a:schemeClr val="accent4"/>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Rectangle 78">
              <a:extLst>
                <a:ext uri="{FF2B5EF4-FFF2-40B4-BE49-F238E27FC236}">
                  <a16:creationId xmlns:a16="http://schemas.microsoft.com/office/drawing/2014/main" id="{E70A2F62-8986-8541-BA4A-FB2A049AE9C9}"/>
                </a:ext>
              </a:extLst>
            </p:cNvPr>
            <p:cNvSpPr/>
            <p:nvPr/>
          </p:nvSpPr>
          <p:spPr>
            <a:xfrm>
              <a:off x="2276791" y="1784124"/>
              <a:ext cx="94593" cy="94593"/>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679655C-DDE6-6844-BA2B-BB1CA80E3F27}"/>
                </a:ext>
              </a:extLst>
            </p:cNvPr>
            <p:cNvSpPr/>
            <p:nvPr/>
          </p:nvSpPr>
          <p:spPr>
            <a:xfrm>
              <a:off x="3038803" y="2175797"/>
              <a:ext cx="94593" cy="94593"/>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70BB71F-E7B6-B541-9D92-41C0EF4B33C7}"/>
                </a:ext>
              </a:extLst>
            </p:cNvPr>
            <p:cNvSpPr/>
            <p:nvPr/>
          </p:nvSpPr>
          <p:spPr>
            <a:xfrm>
              <a:off x="1518306" y="2175797"/>
              <a:ext cx="94593" cy="94593"/>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D4A7342-8DC8-2A42-871B-D791FAEEAFB1}"/>
                </a:ext>
              </a:extLst>
            </p:cNvPr>
            <p:cNvSpPr/>
            <p:nvPr/>
          </p:nvSpPr>
          <p:spPr>
            <a:xfrm>
              <a:off x="3038803" y="3142949"/>
              <a:ext cx="94593" cy="94593"/>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43FE05C-B297-F641-91DF-17B1FBFFEE63}"/>
                </a:ext>
              </a:extLst>
            </p:cNvPr>
            <p:cNvSpPr/>
            <p:nvPr/>
          </p:nvSpPr>
          <p:spPr>
            <a:xfrm>
              <a:off x="1518306" y="3142949"/>
              <a:ext cx="94593" cy="94593"/>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2226144-F196-B047-A6C1-1F04DB718569}"/>
                </a:ext>
              </a:extLst>
            </p:cNvPr>
            <p:cNvSpPr/>
            <p:nvPr/>
          </p:nvSpPr>
          <p:spPr>
            <a:xfrm>
              <a:off x="2276791" y="3552517"/>
              <a:ext cx="94593" cy="94593"/>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D4C795B0-F1BE-1940-AC69-F4407F9A250A}"/>
              </a:ext>
            </a:extLst>
          </p:cNvPr>
          <p:cNvGrpSpPr/>
          <p:nvPr/>
        </p:nvGrpSpPr>
        <p:grpSpPr>
          <a:xfrm>
            <a:off x="4358168" y="865866"/>
            <a:ext cx="4662579" cy="4098956"/>
            <a:chOff x="82964" y="715224"/>
            <a:chExt cx="4662579" cy="4098956"/>
          </a:xfrm>
        </p:grpSpPr>
        <p:sp>
          <p:nvSpPr>
            <p:cNvPr id="5" name="Rectangle 4">
              <a:extLst>
                <a:ext uri="{FF2B5EF4-FFF2-40B4-BE49-F238E27FC236}">
                  <a16:creationId xmlns:a16="http://schemas.microsoft.com/office/drawing/2014/main" id="{B68CCB63-507F-994C-8FC7-9BD7DAB31922}"/>
                </a:ext>
              </a:extLst>
            </p:cNvPr>
            <p:cNvSpPr/>
            <p:nvPr/>
          </p:nvSpPr>
          <p:spPr>
            <a:xfrm>
              <a:off x="1537424" y="1059446"/>
              <a:ext cx="1544647" cy="791692"/>
            </a:xfrm>
            <a:prstGeom prst="rect">
              <a:avLst/>
            </a:prstGeom>
          </p:spPr>
          <p:style>
            <a:lnRef idx="0">
              <a:scrgbClr r="0" g="0" b="0"/>
            </a:lnRef>
            <a:fillRef idx="0">
              <a:scrgbClr r="0" g="0" b="0"/>
            </a:fillRef>
            <a:effectRef idx="0">
              <a:scrgbClr r="0" g="0" b="0"/>
            </a:effectRef>
            <a:fontRef idx="major"/>
          </p:style>
          <p:txBody>
            <a:bodyPr wrap="square" lIns="0" tIns="0" rIns="0" bIns="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400">
                <a:lnSpc>
                  <a:spcPts val="1100"/>
                </a:lnSpc>
                <a:spcAft>
                  <a:spcPts val="100"/>
                </a:spcAft>
                <a:defRPr/>
              </a:pPr>
              <a:r>
                <a:rPr lang="en-US" sz="900" dirty="0">
                  <a:solidFill>
                    <a:prstClr val="black"/>
                  </a:solidFill>
                  <a:latin typeface="IBM Plex Sans SemiBold" panose="020B0503050000000000" pitchFamily="34" charset="77"/>
                  <a:cs typeface="Arial" charset="0"/>
                </a:rPr>
                <a:t>Regulator</a:t>
              </a:r>
              <a:endParaRPr lang="en-US" sz="900" dirty="0">
                <a:solidFill>
                  <a:prstClr val="black"/>
                </a:solidFill>
                <a:latin typeface="IBM Plex Sans SemiBold" panose="020B0503050000000000" pitchFamily="34" charset="77"/>
                <a:ea typeface="+mn-ea"/>
              </a:endParaRP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lang="en-US" sz="900" dirty="0">
                  <a:solidFill>
                    <a:prstClr val="black"/>
                  </a:solidFill>
                  <a:latin typeface="IBM Plex Sans" panose="020B0503050000000000" pitchFamily="34" charset="77"/>
                  <a:ea typeface="+mn-ea"/>
                </a:rPr>
                <a:t>Professional certification</a:t>
              </a:r>
              <a:endParaRPr kumimoji="0" lang="en-US" sz="900" u="none" strike="noStrike" kern="1200" cap="none" spc="0" normalizeH="0" baseline="0" noProof="0" dirty="0">
                <a:ln>
                  <a:noFill/>
                </a:ln>
                <a:solidFill>
                  <a:prstClr val="black"/>
                </a:solidFill>
                <a:effectLst/>
                <a:uLnTx/>
                <a:uFillTx/>
                <a:latin typeface="IBM Plex Sans" panose="020B0503050000000000" pitchFamily="34" charset="77"/>
                <a:ea typeface="+mn-ea"/>
                <a:cs typeface="Arial" charset="0"/>
              </a:endParaRP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lang="en-US" sz="900" dirty="0">
                  <a:solidFill>
                    <a:prstClr val="black"/>
                  </a:solidFill>
                  <a:latin typeface="IBM Plex Sans" panose="020B0503050000000000" pitchFamily="34" charset="77"/>
                  <a:ea typeface="+mn-ea"/>
                </a:rPr>
                <a:t>Regulatory</a:t>
              </a:r>
              <a:r>
                <a:rPr kumimoji="0" lang="en-US" sz="900" u="none" strike="noStrike" kern="1200" cap="none" spc="0" normalizeH="0" baseline="0" noProof="0" dirty="0">
                  <a:ln>
                    <a:noFill/>
                  </a:ln>
                  <a:solidFill>
                    <a:prstClr val="black"/>
                  </a:solidFill>
                  <a:effectLst/>
                  <a:uLnTx/>
                  <a:uFillTx/>
                  <a:latin typeface="IBM Plex Sans" panose="020B0503050000000000" pitchFamily="34" charset="77"/>
                  <a:ea typeface="+mn-ea"/>
                  <a:cs typeface="Arial" charset="0"/>
                </a:rPr>
                <a:t> compliance</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solidFill>
                  <a:effectLst/>
                  <a:uLnTx/>
                  <a:uFillTx/>
                  <a:latin typeface="IBM Plex Sans" panose="020B0503050000000000" pitchFamily="34" charset="77"/>
                  <a:ea typeface="+mn-ea"/>
                  <a:cs typeface="Arial" charset="0"/>
                </a:rPr>
                <a:t>Articulations</a:t>
              </a:r>
            </a:p>
          </p:txBody>
        </p:sp>
        <p:sp>
          <p:nvSpPr>
            <p:cNvPr id="9" name="Rectangle 8">
              <a:extLst>
                <a:ext uri="{FF2B5EF4-FFF2-40B4-BE49-F238E27FC236}">
                  <a16:creationId xmlns:a16="http://schemas.microsoft.com/office/drawing/2014/main" id="{7BB46066-8325-4F40-9B7A-A6C8C472B87C}"/>
                </a:ext>
              </a:extLst>
            </p:cNvPr>
            <p:cNvSpPr/>
            <p:nvPr/>
          </p:nvSpPr>
          <p:spPr>
            <a:xfrm>
              <a:off x="3456905" y="1983246"/>
              <a:ext cx="1262517" cy="699359"/>
            </a:xfrm>
            <a:prstGeom prst="rect">
              <a:avLst/>
            </a:prstGeom>
          </p:spPr>
          <p:style>
            <a:lnRef idx="0">
              <a:scrgbClr r="0" g="0" b="0"/>
            </a:lnRef>
            <a:fillRef idx="0">
              <a:scrgbClr r="0" g="0" b="0"/>
            </a:fillRef>
            <a:effectRef idx="0">
              <a:scrgbClr r="0" g="0" b="0"/>
            </a:effectRef>
            <a:fontRef idx="major"/>
          </p:style>
          <p:txBody>
            <a:bodyPr wrap="square" lIns="0" tIns="0" rIns="0" bIns="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400">
                <a:lnSpc>
                  <a:spcPts val="1100"/>
                </a:lnSpc>
                <a:spcAft>
                  <a:spcPts val="100"/>
                </a:spcAft>
                <a:defRPr/>
              </a:pPr>
              <a:r>
                <a:rPr lang="en-US" sz="900" b="1" dirty="0">
                  <a:solidFill>
                    <a:prstClr val="black">
                      <a:lumMod val="85000"/>
                      <a:lumOff val="15000"/>
                    </a:prstClr>
                  </a:solidFill>
                  <a:latin typeface="IBM Plex Sans SemiBold" panose="020B0503050000000000" pitchFamily="34" charset="77"/>
                  <a:ea typeface="+mn-ea"/>
                  <a:cs typeface="Arial" charset="0"/>
                </a:rPr>
                <a:t>Business</a:t>
              </a:r>
            </a:p>
            <a:p>
              <a:pPr marL="128016" marR="0" lvl="0" indent="-128016" defTabSz="914400" rtl="0" eaLnBrk="1" fontAlgn="auto" latinLnBrk="0" hangingPunct="1">
                <a:lnSpc>
                  <a:spcPts val="1100"/>
                </a:lnSpc>
                <a:spcBef>
                  <a:spcPts val="0"/>
                </a:spcBef>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lumMod val="85000"/>
                      <a:lumOff val="15000"/>
                    </a:prstClr>
                  </a:solidFill>
                  <a:effectLst/>
                  <a:uLnTx/>
                  <a:uFillTx/>
                  <a:latin typeface="IBM Plex Sans" panose="020B0503050000000000" pitchFamily="34" charset="77"/>
                  <a:ea typeface="+mn-ea"/>
                  <a:cs typeface="Arial" charset="0"/>
                </a:rPr>
                <a:t>View academic profile</a:t>
              </a:r>
            </a:p>
            <a:p>
              <a:pPr marL="128016" marR="0" lvl="0" indent="-128016" defTabSz="914400" rtl="0" eaLnBrk="1" fontAlgn="auto" latinLnBrk="0" hangingPunct="1">
                <a:lnSpc>
                  <a:spcPts val="1100"/>
                </a:lnSpc>
                <a:spcBef>
                  <a:spcPts val="0"/>
                </a:spcBef>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lumMod val="85000"/>
                      <a:lumOff val="15000"/>
                    </a:prstClr>
                  </a:solidFill>
                  <a:effectLst/>
                  <a:uLnTx/>
                  <a:uFillTx/>
                  <a:latin typeface="IBM Plex Sans" panose="020B0503050000000000" pitchFamily="34" charset="77"/>
                  <a:ea typeface="+mn-ea"/>
                  <a:cs typeface="Arial" charset="0"/>
                </a:rPr>
                <a:t>Verify certifications</a:t>
              </a:r>
            </a:p>
            <a:p>
              <a:pPr marL="128016" marR="0" lvl="0" indent="-128016" defTabSz="914400" rtl="0" eaLnBrk="1" fontAlgn="auto" latinLnBrk="0" hangingPunct="1">
                <a:lnSpc>
                  <a:spcPts val="1100"/>
                </a:lnSpc>
                <a:spcBef>
                  <a:spcPts val="0"/>
                </a:spcBef>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lumMod val="85000"/>
                      <a:lumOff val="15000"/>
                    </a:prstClr>
                  </a:solidFill>
                  <a:effectLst/>
                  <a:uLnTx/>
                  <a:uFillTx/>
                  <a:latin typeface="IBM Plex Sans" panose="020B0503050000000000" pitchFamily="34" charset="77"/>
                  <a:ea typeface="+mn-ea"/>
                  <a:cs typeface="Arial" charset="0"/>
                </a:rPr>
                <a:t>Micro-credentials</a:t>
              </a:r>
            </a:p>
            <a:p>
              <a:pPr marL="128016" marR="0" lvl="0" indent="-128016" defTabSz="914400" rtl="0" eaLnBrk="1" fontAlgn="auto" latinLnBrk="0" hangingPunct="1">
                <a:lnSpc>
                  <a:spcPts val="1100"/>
                </a:lnSpc>
                <a:spcBef>
                  <a:spcPts val="0"/>
                </a:spcBef>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lumMod val="85000"/>
                      <a:lumOff val="15000"/>
                    </a:prstClr>
                  </a:solidFill>
                  <a:effectLst/>
                  <a:uLnTx/>
                  <a:uFillTx/>
                  <a:latin typeface="IBM Plex Sans" panose="020B0503050000000000" pitchFamily="34" charset="77"/>
                  <a:ea typeface="+mn-ea"/>
                  <a:cs typeface="Arial" charset="0"/>
                </a:rPr>
                <a:t>Recruitment </a:t>
              </a:r>
            </a:p>
          </p:txBody>
        </p:sp>
        <p:sp>
          <p:nvSpPr>
            <p:cNvPr id="12" name="Rectangle 11">
              <a:extLst>
                <a:ext uri="{FF2B5EF4-FFF2-40B4-BE49-F238E27FC236}">
                  <a16:creationId xmlns:a16="http://schemas.microsoft.com/office/drawing/2014/main" id="{3AA9F246-924B-7749-A034-ADD51B07EA78}"/>
                </a:ext>
              </a:extLst>
            </p:cNvPr>
            <p:cNvSpPr/>
            <p:nvPr/>
          </p:nvSpPr>
          <p:spPr>
            <a:xfrm>
              <a:off x="3459439" y="3476736"/>
              <a:ext cx="1286104" cy="699359"/>
            </a:xfrm>
            <a:prstGeom prst="rect">
              <a:avLst/>
            </a:prstGeom>
          </p:spPr>
          <p:style>
            <a:lnRef idx="0">
              <a:scrgbClr r="0" g="0" b="0"/>
            </a:lnRef>
            <a:fillRef idx="0">
              <a:scrgbClr r="0" g="0" b="0"/>
            </a:fillRef>
            <a:effectRef idx="0">
              <a:scrgbClr r="0" g="0" b="0"/>
            </a:effectRef>
            <a:fontRef idx="major"/>
          </p:style>
          <p:txBody>
            <a:bodyPr wrap="square" lIns="0" tIns="0" rIns="0" bIns="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400">
                <a:lnSpc>
                  <a:spcPts val="1100"/>
                </a:lnSpc>
                <a:spcAft>
                  <a:spcPts val="100"/>
                </a:spcAft>
                <a:defRPr/>
              </a:pPr>
              <a:r>
                <a:rPr lang="en-US" sz="900" b="1" dirty="0">
                  <a:solidFill>
                    <a:prstClr val="black"/>
                  </a:solidFill>
                  <a:latin typeface="IBM Plex Sans SemiBold" panose="020B0503050000000000" pitchFamily="34" charset="77"/>
                  <a:cs typeface="Arial" charset="0"/>
                </a:rPr>
                <a:t>Education service provider       </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lang="en-US" sz="900" dirty="0">
                  <a:solidFill>
                    <a:prstClr val="black">
                      <a:lumMod val="85000"/>
                      <a:lumOff val="15000"/>
                    </a:prstClr>
                  </a:solidFill>
                  <a:latin typeface="IBM Plex Sans" panose="020B0503050000000000" pitchFamily="34" charset="77"/>
                  <a:ea typeface="+mn-ea"/>
                </a:rPr>
                <a:t>Credentials</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lumMod val="85000"/>
                      <a:lumOff val="15000"/>
                    </a:prstClr>
                  </a:solidFill>
                  <a:effectLst/>
                  <a:uLnTx/>
                  <a:uFillTx/>
                  <a:latin typeface="IBM Plex Sans" panose="020B0503050000000000" pitchFamily="34" charset="77"/>
                  <a:ea typeface="+mn-ea"/>
                  <a:cs typeface="Arial" charset="0"/>
                </a:rPr>
                <a:t>Content</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lang="en-US" sz="900" dirty="0">
                  <a:solidFill>
                    <a:prstClr val="black">
                      <a:lumMod val="85000"/>
                      <a:lumOff val="15000"/>
                    </a:prstClr>
                  </a:solidFill>
                  <a:latin typeface="IBM Plex Sans" panose="020B0503050000000000" pitchFamily="34" charset="77"/>
                  <a:ea typeface="+mn-ea"/>
                </a:rPr>
                <a:t>Learning platforms</a:t>
              </a:r>
              <a:endParaRPr kumimoji="0" lang="en-US" sz="900" u="none" strike="noStrike" kern="1200" cap="none" spc="0" normalizeH="0" baseline="0" noProof="0" dirty="0">
                <a:ln>
                  <a:noFill/>
                </a:ln>
                <a:solidFill>
                  <a:prstClr val="black">
                    <a:lumMod val="85000"/>
                    <a:lumOff val="15000"/>
                  </a:prstClr>
                </a:solidFill>
                <a:effectLst/>
                <a:uLnTx/>
                <a:uFillTx/>
                <a:latin typeface="IBM Plex Sans" panose="020B0503050000000000" pitchFamily="34" charset="77"/>
                <a:ea typeface="+mn-ea"/>
                <a:cs typeface="Arial" charset="0"/>
              </a:endParaRPr>
            </a:p>
          </p:txBody>
        </p:sp>
        <p:sp>
          <p:nvSpPr>
            <p:cNvPr id="43" name="Rectangle 42">
              <a:extLst>
                <a:ext uri="{FF2B5EF4-FFF2-40B4-BE49-F238E27FC236}">
                  <a16:creationId xmlns:a16="http://schemas.microsoft.com/office/drawing/2014/main" id="{20353B3A-88F8-4A45-879D-2A5EB452974C}"/>
                </a:ext>
              </a:extLst>
            </p:cNvPr>
            <p:cNvSpPr/>
            <p:nvPr/>
          </p:nvSpPr>
          <p:spPr>
            <a:xfrm>
              <a:off x="1583131" y="3832693"/>
              <a:ext cx="1545768" cy="981487"/>
            </a:xfrm>
            <a:prstGeom prst="rect">
              <a:avLst/>
            </a:prstGeom>
          </p:spPr>
          <p:txBody>
            <a:bodyPr wrap="square" lIns="0" tIns="0" rIns="0" bIns="0">
              <a:noAutofit/>
            </a:bodyPr>
            <a:lstStyle/>
            <a:p>
              <a:pPr lvl="0" defTabSz="914400">
                <a:lnSpc>
                  <a:spcPts val="1100"/>
                </a:lnSpc>
                <a:spcAft>
                  <a:spcPts val="100"/>
                </a:spcAft>
                <a:defRPr/>
              </a:pPr>
              <a:r>
                <a:rPr lang="en-US" sz="900" b="1" dirty="0">
                  <a:solidFill>
                    <a:prstClr val="black"/>
                  </a:solidFill>
                  <a:latin typeface="IBM Plex Sans SemiBold" panose="020B0503050000000000" pitchFamily="34" charset="77"/>
                  <a:cs typeface="Arial" charset="0"/>
                </a:rPr>
                <a:t>Government</a:t>
              </a:r>
              <a:endParaRPr kumimoji="0" lang="en-US" sz="900" b="1" u="none" strike="noStrike" kern="1200" cap="none" spc="0" normalizeH="0" baseline="0" noProof="0" dirty="0">
                <a:ln>
                  <a:noFill/>
                </a:ln>
                <a:solidFill>
                  <a:prstClr val="black"/>
                </a:solidFill>
                <a:effectLst/>
                <a:uLnTx/>
                <a:uFillTx/>
                <a:latin typeface="IBM Plex Sans SemiBold" panose="020B0503050000000000" pitchFamily="34" charset="77"/>
                <a:cs typeface="Arial" charset="0"/>
              </a:endParaRP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solidFill>
                  <a:effectLst/>
                  <a:uLnTx/>
                  <a:uFillTx/>
                  <a:latin typeface="IBM Plex Sans" panose="020B0503050000000000" pitchFamily="34" charset="77"/>
                  <a:cs typeface="Arial" charset="0"/>
                </a:rPr>
                <a:t>Education provider accreditation</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lang="en-US" sz="900" dirty="0">
                  <a:solidFill>
                    <a:prstClr val="black"/>
                  </a:solidFill>
                  <a:latin typeface="IBM Plex Sans" panose="020B0503050000000000" pitchFamily="34" charset="77"/>
                </a:rPr>
                <a:t>Regulatory</a:t>
              </a:r>
              <a:r>
                <a:rPr kumimoji="0" lang="en-US" sz="900" u="none" strike="noStrike" kern="1200" cap="none" spc="0" normalizeH="0" baseline="0" noProof="0" dirty="0">
                  <a:ln>
                    <a:noFill/>
                  </a:ln>
                  <a:solidFill>
                    <a:prstClr val="black"/>
                  </a:solidFill>
                  <a:effectLst/>
                  <a:uLnTx/>
                  <a:uFillTx/>
                  <a:latin typeface="IBM Plex Sans" panose="020B0503050000000000" pitchFamily="34" charset="77"/>
                  <a:cs typeface="Arial" charset="0"/>
                </a:rPr>
                <a:t> compliance</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solidFill>
                  <a:effectLst/>
                  <a:uLnTx/>
                  <a:uFillTx/>
                  <a:latin typeface="IBM Plex Sans" panose="020B0503050000000000" pitchFamily="34" charset="77"/>
                  <a:cs typeface="Arial" charset="0"/>
                </a:rPr>
                <a:t>Funding determination</a:t>
              </a:r>
            </a:p>
          </p:txBody>
        </p:sp>
        <p:sp>
          <p:nvSpPr>
            <p:cNvPr id="15" name="Rectangle 14">
              <a:extLst>
                <a:ext uri="{FF2B5EF4-FFF2-40B4-BE49-F238E27FC236}">
                  <a16:creationId xmlns:a16="http://schemas.microsoft.com/office/drawing/2014/main" id="{392554FB-F5B2-8B4D-BF00-8A65A82AC02D}"/>
                </a:ext>
              </a:extLst>
            </p:cNvPr>
            <p:cNvSpPr/>
            <p:nvPr/>
          </p:nvSpPr>
          <p:spPr>
            <a:xfrm>
              <a:off x="82964" y="1974151"/>
              <a:ext cx="1400416" cy="853247"/>
            </a:xfrm>
            <a:prstGeom prst="rect">
              <a:avLst/>
            </a:prstGeom>
            <a:noFill/>
          </p:spPr>
          <p:style>
            <a:lnRef idx="0">
              <a:scrgbClr r="0" g="0" b="0"/>
            </a:lnRef>
            <a:fillRef idx="0">
              <a:scrgbClr r="0" g="0" b="0"/>
            </a:fillRef>
            <a:effectRef idx="0">
              <a:scrgbClr r="0" g="0" b="0"/>
            </a:effectRef>
            <a:fontRef idx="major"/>
          </p:style>
          <p:txBody>
            <a:bodyPr wrap="square" lIns="0" tIns="0" rIns="0" bIns="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914400">
                <a:lnSpc>
                  <a:spcPts val="1100"/>
                </a:lnSpc>
                <a:spcAft>
                  <a:spcPts val="100"/>
                </a:spcAft>
                <a:defRPr/>
              </a:pPr>
              <a:r>
                <a:rPr lang="en-US" sz="900" b="1" dirty="0">
                  <a:latin typeface="IBM Plex Sans SemiBold" panose="020B0503050000000000" pitchFamily="34" charset="77"/>
                  <a:cs typeface="Arial" charset="0"/>
                </a:rPr>
                <a:t>Education Institutions</a:t>
              </a:r>
              <a:endParaRPr kumimoji="0" lang="en-US" sz="900" u="none" strike="noStrike" kern="1200" cap="none" spc="0" normalizeH="0" baseline="0" noProof="0" dirty="0">
                <a:ln>
                  <a:noFill/>
                </a:ln>
                <a:solidFill>
                  <a:prstClr val="black"/>
                </a:solidFill>
                <a:effectLst/>
                <a:uLnTx/>
                <a:uFillTx/>
                <a:latin typeface="IBM Plex Sans" panose="020B0503050000000000" pitchFamily="34" charset="77"/>
                <a:ea typeface="+mn-ea"/>
                <a:cs typeface="Arial" charset="0"/>
              </a:endParaRP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solidFill>
                  <a:effectLst/>
                  <a:uLnTx/>
                  <a:uFillTx/>
                  <a:latin typeface="IBM Plex Sans" panose="020B0503050000000000" pitchFamily="34" charset="77"/>
                  <a:ea typeface="+mn-ea"/>
                  <a:cs typeface="Arial" charset="0"/>
                </a:rPr>
                <a:t>Academic learning profile</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solidFill>
                  <a:effectLst/>
                  <a:uLnTx/>
                  <a:uFillTx/>
                  <a:latin typeface="IBM Plex Sans" panose="020B0503050000000000" pitchFamily="34" charset="77"/>
                  <a:ea typeface="+mn-ea"/>
                  <a:cs typeface="Arial" charset="0"/>
                </a:rPr>
                <a:t>Course offering</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solidFill>
                  <a:effectLst/>
                  <a:uLnTx/>
                  <a:uFillTx/>
                  <a:latin typeface="IBM Plex Sans" panose="020B0503050000000000" pitchFamily="34" charset="77"/>
                  <a:ea typeface="+mn-ea"/>
                  <a:cs typeface="Arial" charset="0"/>
                </a:rPr>
                <a:t>Certifications</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solidFill>
                  <a:effectLst/>
                  <a:uLnTx/>
                  <a:uFillTx/>
                  <a:latin typeface="IBM Plex Sans" panose="020B0503050000000000" pitchFamily="34" charset="77"/>
                  <a:ea typeface="+mn-ea"/>
                  <a:cs typeface="Arial" charset="0"/>
                </a:rPr>
                <a:t>Credit transfer</a:t>
              </a:r>
            </a:p>
          </p:txBody>
        </p:sp>
        <p:sp>
          <p:nvSpPr>
            <p:cNvPr id="41" name="Rectangle 40">
              <a:extLst>
                <a:ext uri="{FF2B5EF4-FFF2-40B4-BE49-F238E27FC236}">
                  <a16:creationId xmlns:a16="http://schemas.microsoft.com/office/drawing/2014/main" id="{589FDCC7-06E6-0C45-A0E9-6676CBDE4C4F}"/>
                </a:ext>
              </a:extLst>
            </p:cNvPr>
            <p:cNvSpPr/>
            <p:nvPr/>
          </p:nvSpPr>
          <p:spPr>
            <a:xfrm>
              <a:off x="96874" y="3476736"/>
              <a:ext cx="1486257" cy="837858"/>
            </a:xfrm>
            <a:prstGeom prst="rect">
              <a:avLst/>
            </a:prstGeom>
          </p:spPr>
          <p:txBody>
            <a:bodyPr wrap="square" lIns="0" tIns="0" rIns="0" bIns="0">
              <a:noAutofit/>
            </a:bodyPr>
            <a:lstStyle/>
            <a:p>
              <a:pPr lvl="0" defTabSz="914400">
                <a:spcAft>
                  <a:spcPts val="100"/>
                </a:spcAft>
                <a:defRPr/>
              </a:pPr>
              <a:r>
                <a:rPr lang="en-US" sz="900" b="1" dirty="0">
                  <a:latin typeface="IBM Plex Sans SemiBold" panose="020B0503050000000000" pitchFamily="34" charset="77"/>
                  <a:cs typeface="Arial" charset="0"/>
                </a:rPr>
                <a:t>Learner</a:t>
              </a:r>
              <a:r>
                <a:rPr lang="en-US" sz="900" dirty="0">
                  <a:latin typeface="IBM Plex Sans" panose="020B0503050000000000" pitchFamily="34" charset="77"/>
                  <a:cs typeface="Arial" charset="0"/>
                </a:rPr>
                <a:t> </a:t>
              </a:r>
            </a:p>
            <a:p>
              <a:pPr marL="128016" lvl="0" indent="-128016" defTabSz="914400">
                <a:lnSpc>
                  <a:spcPts val="1100"/>
                </a:lnSpc>
                <a:buFont typeface="Arial" panose="020B0604020202020204" pitchFamily="34" charset="0"/>
                <a:buChar char="•"/>
                <a:defRPr/>
              </a:pPr>
              <a:r>
                <a:rPr kumimoji="0" lang="en-US" sz="900" u="none" strike="noStrike" kern="1200" cap="none" spc="0" normalizeH="0" baseline="0" noProof="0" dirty="0">
                  <a:ln>
                    <a:noFill/>
                  </a:ln>
                  <a:solidFill>
                    <a:prstClr val="black">
                      <a:lumMod val="85000"/>
                      <a:lumOff val="15000"/>
                    </a:prstClr>
                  </a:solidFill>
                  <a:effectLst/>
                  <a:uLnTx/>
                  <a:uFillTx/>
                  <a:latin typeface="IBM Plex Sans" panose="020B0503050000000000" pitchFamily="34" charset="77"/>
                  <a:cs typeface="Arial" charset="0"/>
                </a:rPr>
                <a:t>Personal learning pathways</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lang="en-US" sz="900" dirty="0">
                  <a:solidFill>
                    <a:prstClr val="black">
                      <a:lumMod val="85000"/>
                      <a:lumOff val="15000"/>
                    </a:prstClr>
                  </a:solidFill>
                  <a:latin typeface="IBM Plex Sans" panose="020B0503050000000000" pitchFamily="34" charset="77"/>
                </a:rPr>
                <a:t>Career pathways</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kumimoji="0" lang="en-US" sz="900" u="none" strike="noStrike" kern="1200" cap="none" spc="0" normalizeH="0" baseline="0" noProof="0" dirty="0">
                  <a:ln>
                    <a:noFill/>
                  </a:ln>
                  <a:solidFill>
                    <a:prstClr val="black">
                      <a:lumMod val="85000"/>
                      <a:lumOff val="15000"/>
                    </a:prstClr>
                  </a:solidFill>
                  <a:effectLst/>
                  <a:uLnTx/>
                  <a:uFillTx/>
                  <a:latin typeface="IBM Plex Sans" panose="020B0503050000000000" pitchFamily="34" charset="77"/>
                  <a:cs typeface="Arial" charset="0"/>
                </a:rPr>
                <a:t>Credentials</a:t>
              </a:r>
            </a:p>
            <a:p>
              <a:pPr marL="128016" marR="0" lvl="0" indent="-128016" algn="l" defTabSz="914400" rtl="0" eaLnBrk="1" fontAlgn="auto" latinLnBrk="0" hangingPunct="1">
                <a:lnSpc>
                  <a:spcPts val="1100"/>
                </a:lnSpc>
                <a:spcBef>
                  <a:spcPts val="0"/>
                </a:spcBef>
                <a:spcAft>
                  <a:spcPts val="0"/>
                </a:spcAft>
                <a:buClrTx/>
                <a:buSzTx/>
                <a:buFont typeface="Arial" panose="020B0604020202020204" pitchFamily="34" charset="0"/>
                <a:buChar char="•"/>
                <a:tabLst/>
                <a:defRPr/>
              </a:pPr>
              <a:r>
                <a:rPr lang="en-US" sz="900" dirty="0">
                  <a:solidFill>
                    <a:prstClr val="black">
                      <a:lumMod val="85000"/>
                      <a:lumOff val="15000"/>
                    </a:prstClr>
                  </a:solidFill>
                  <a:latin typeface="IBM Plex Sans" panose="020B0503050000000000" pitchFamily="34" charset="77"/>
                </a:rPr>
                <a:t>Jobs</a:t>
              </a:r>
              <a:endParaRPr kumimoji="0" lang="en-US" sz="900" u="none" strike="noStrike" kern="1200" cap="none" spc="0" normalizeH="0" baseline="0" noProof="0" dirty="0">
                <a:ln>
                  <a:noFill/>
                </a:ln>
                <a:solidFill>
                  <a:prstClr val="black">
                    <a:lumMod val="85000"/>
                    <a:lumOff val="15000"/>
                  </a:prstClr>
                </a:solidFill>
                <a:effectLst/>
                <a:uLnTx/>
                <a:uFillTx/>
                <a:latin typeface="IBM Plex Sans" panose="020B0503050000000000" pitchFamily="34" charset="77"/>
                <a:cs typeface="Arial" charset="0"/>
              </a:endParaRPr>
            </a:p>
          </p:txBody>
        </p:sp>
        <p:pic>
          <p:nvPicPr>
            <p:cNvPr id="90" name="Picture 89">
              <a:extLst>
                <a:ext uri="{FF2B5EF4-FFF2-40B4-BE49-F238E27FC236}">
                  <a16:creationId xmlns:a16="http://schemas.microsoft.com/office/drawing/2014/main" id="{326E37E2-38A0-2F49-A713-A6FA76E57D4E}"/>
                </a:ext>
              </a:extLst>
            </p:cNvPr>
            <p:cNvPicPr>
              <a:picLocks noChangeAspect="1"/>
            </p:cNvPicPr>
            <p:nvPr/>
          </p:nvPicPr>
          <p:blipFill>
            <a:blip r:embed="rId2"/>
            <a:stretch>
              <a:fillRect/>
            </a:stretch>
          </p:blipFill>
          <p:spPr>
            <a:xfrm>
              <a:off x="1612899" y="3502487"/>
              <a:ext cx="274320" cy="274320"/>
            </a:xfrm>
            <a:prstGeom prst="rect">
              <a:avLst/>
            </a:prstGeom>
          </p:spPr>
        </p:pic>
        <p:pic>
          <p:nvPicPr>
            <p:cNvPr id="91" name="Picture 90">
              <a:extLst>
                <a:ext uri="{FF2B5EF4-FFF2-40B4-BE49-F238E27FC236}">
                  <a16:creationId xmlns:a16="http://schemas.microsoft.com/office/drawing/2014/main" id="{F3237D7D-D11B-C140-AD11-FAF7CEDCB693}"/>
                </a:ext>
              </a:extLst>
            </p:cNvPr>
            <p:cNvPicPr>
              <a:picLocks noChangeAspect="1"/>
            </p:cNvPicPr>
            <p:nvPr/>
          </p:nvPicPr>
          <p:blipFill>
            <a:blip r:embed="rId3"/>
            <a:stretch>
              <a:fillRect/>
            </a:stretch>
          </p:blipFill>
          <p:spPr>
            <a:xfrm>
              <a:off x="3463570" y="1627561"/>
              <a:ext cx="274320" cy="274320"/>
            </a:xfrm>
            <a:prstGeom prst="rect">
              <a:avLst/>
            </a:prstGeom>
          </p:spPr>
        </p:pic>
        <p:pic>
          <p:nvPicPr>
            <p:cNvPr id="92" name="Picture 91">
              <a:extLst>
                <a:ext uri="{FF2B5EF4-FFF2-40B4-BE49-F238E27FC236}">
                  <a16:creationId xmlns:a16="http://schemas.microsoft.com/office/drawing/2014/main" id="{AF161610-2F32-B645-BD88-6D9DDA42E15D}"/>
                </a:ext>
              </a:extLst>
            </p:cNvPr>
            <p:cNvPicPr>
              <a:picLocks noChangeAspect="1"/>
            </p:cNvPicPr>
            <p:nvPr/>
          </p:nvPicPr>
          <p:blipFill>
            <a:blip r:embed="rId4"/>
            <a:stretch>
              <a:fillRect/>
            </a:stretch>
          </p:blipFill>
          <p:spPr>
            <a:xfrm>
              <a:off x="89370" y="1627561"/>
              <a:ext cx="274320" cy="274320"/>
            </a:xfrm>
            <a:prstGeom prst="rect">
              <a:avLst/>
            </a:prstGeom>
          </p:spPr>
        </p:pic>
        <p:pic>
          <p:nvPicPr>
            <p:cNvPr id="93" name="Picture 92">
              <a:extLst>
                <a:ext uri="{FF2B5EF4-FFF2-40B4-BE49-F238E27FC236}">
                  <a16:creationId xmlns:a16="http://schemas.microsoft.com/office/drawing/2014/main" id="{BCB4E281-3FE0-F14F-8555-C7CFD881CDC9}"/>
                </a:ext>
              </a:extLst>
            </p:cNvPr>
            <p:cNvPicPr>
              <a:picLocks noChangeAspect="1"/>
            </p:cNvPicPr>
            <p:nvPr/>
          </p:nvPicPr>
          <p:blipFill>
            <a:blip r:embed="rId5"/>
            <a:stretch>
              <a:fillRect/>
            </a:stretch>
          </p:blipFill>
          <p:spPr>
            <a:xfrm>
              <a:off x="104354" y="3145671"/>
              <a:ext cx="213360" cy="274320"/>
            </a:xfrm>
            <a:prstGeom prst="rect">
              <a:avLst/>
            </a:prstGeom>
          </p:spPr>
        </p:pic>
        <p:pic>
          <p:nvPicPr>
            <p:cNvPr id="94" name="Picture 93">
              <a:extLst>
                <a:ext uri="{FF2B5EF4-FFF2-40B4-BE49-F238E27FC236}">
                  <a16:creationId xmlns:a16="http://schemas.microsoft.com/office/drawing/2014/main" id="{4DDD480B-399C-F34D-A5CE-1CCEA6094395}"/>
                </a:ext>
              </a:extLst>
            </p:cNvPr>
            <p:cNvPicPr>
              <a:picLocks noChangeAspect="1"/>
            </p:cNvPicPr>
            <p:nvPr/>
          </p:nvPicPr>
          <p:blipFill>
            <a:blip r:embed="rId6"/>
            <a:stretch>
              <a:fillRect/>
            </a:stretch>
          </p:blipFill>
          <p:spPr>
            <a:xfrm>
              <a:off x="1546892" y="715224"/>
              <a:ext cx="274320" cy="274320"/>
            </a:xfrm>
            <a:prstGeom prst="rect">
              <a:avLst/>
            </a:prstGeom>
          </p:spPr>
        </p:pic>
        <p:pic>
          <p:nvPicPr>
            <p:cNvPr id="96" name="Picture 95">
              <a:extLst>
                <a:ext uri="{FF2B5EF4-FFF2-40B4-BE49-F238E27FC236}">
                  <a16:creationId xmlns:a16="http://schemas.microsoft.com/office/drawing/2014/main" id="{D36C31EF-B9B0-E64B-93EC-21D9F9F90776}"/>
                </a:ext>
              </a:extLst>
            </p:cNvPr>
            <p:cNvPicPr>
              <a:picLocks noChangeAspect="1"/>
            </p:cNvPicPr>
            <p:nvPr/>
          </p:nvPicPr>
          <p:blipFill>
            <a:blip r:embed="rId7"/>
            <a:stretch>
              <a:fillRect/>
            </a:stretch>
          </p:blipFill>
          <p:spPr>
            <a:xfrm>
              <a:off x="3463570" y="3169100"/>
              <a:ext cx="274320" cy="274320"/>
            </a:xfrm>
            <a:prstGeom prst="rect">
              <a:avLst/>
            </a:prstGeom>
          </p:spPr>
        </p:pic>
      </p:grpSp>
      <p:sp>
        <p:nvSpPr>
          <p:cNvPr id="44" name="TextBox 40">
            <a:extLst>
              <a:ext uri="{FF2B5EF4-FFF2-40B4-BE49-F238E27FC236}">
                <a16:creationId xmlns:a16="http://schemas.microsoft.com/office/drawing/2014/main" id="{D131FB7A-E2DB-8348-A267-254E3580ED8A}"/>
              </a:ext>
            </a:extLst>
          </p:cNvPr>
          <p:cNvSpPr txBox="1"/>
          <p:nvPr/>
        </p:nvSpPr>
        <p:spPr>
          <a:xfrm>
            <a:off x="85545" y="2133888"/>
            <a:ext cx="3409405" cy="1724995"/>
          </a:xfrm>
          <a:prstGeom prst="rect">
            <a:avLst/>
          </a:prstGeom>
          <a:noFill/>
        </p:spPr>
        <p:style>
          <a:lnRef idx="0">
            <a:scrgbClr r="0" g="0" b="0"/>
          </a:lnRef>
          <a:fillRef idx="0">
            <a:scrgbClr r="0" g="0" b="0"/>
          </a:fillRef>
          <a:effectRef idx="0">
            <a:scrgbClr r="0" g="0" b="0"/>
          </a:effectRef>
          <a:fontRef idx="major"/>
        </p:style>
        <p:txBody>
          <a:bodyPr wrap="square" lIns="9144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173736" lvl="1" indent="-171450">
              <a:lnSpc>
                <a:spcPts val="1440"/>
              </a:lnSpc>
              <a:spcBef>
                <a:spcPts val="300"/>
              </a:spcBef>
              <a:spcAft>
                <a:spcPts val="300"/>
              </a:spcAft>
              <a:buFont typeface="Arial" panose="020B0604020202020204" pitchFamily="34" charset="0"/>
              <a:buChar char="•"/>
            </a:pPr>
            <a:r>
              <a:rPr lang="en-US" sz="1200" dirty="0">
                <a:latin typeface="IBM Plex Sans" panose="020B0503050000000000" pitchFamily="34" charset="77"/>
              </a:rPr>
              <a:t>Built on existing education industry </a:t>
            </a:r>
            <a:br>
              <a:rPr lang="en-US" sz="1200" dirty="0">
                <a:latin typeface="IBM Plex Sans" panose="020B0503050000000000" pitchFamily="34" charset="77"/>
              </a:rPr>
            </a:br>
            <a:r>
              <a:rPr lang="en-US" sz="1200" dirty="0">
                <a:latin typeface="IBM Plex Sans" panose="020B0503050000000000" pitchFamily="34" charset="77"/>
              </a:rPr>
              <a:t>and technical standards</a:t>
            </a:r>
          </a:p>
          <a:p>
            <a:pPr marL="173736" indent="-173736">
              <a:lnSpc>
                <a:spcPts val="1440"/>
              </a:lnSpc>
              <a:spcBef>
                <a:spcPts val="300"/>
              </a:spcBef>
              <a:spcAft>
                <a:spcPts val="300"/>
              </a:spcAft>
              <a:buFont typeface="Arial" panose="020B0604020202020204" pitchFamily="34" charset="0"/>
              <a:buChar char="•"/>
            </a:pPr>
            <a:r>
              <a:rPr lang="en-US" sz="1200" dirty="0">
                <a:latin typeface="IBM Plex Sans" panose="020B0503050000000000" pitchFamily="34" charset="77"/>
              </a:rPr>
              <a:t>Founded by key education institutions </a:t>
            </a:r>
            <a:br>
              <a:rPr lang="en-US" sz="1200" dirty="0">
                <a:latin typeface="IBM Plex Sans" panose="020B0503050000000000" pitchFamily="34" charset="77"/>
              </a:rPr>
            </a:br>
            <a:r>
              <a:rPr lang="en-US" sz="1200" dirty="0">
                <a:latin typeface="IBM Plex Sans" panose="020B0503050000000000" pitchFamily="34" charset="77"/>
              </a:rPr>
              <a:t>and leaders of the education industry</a:t>
            </a:r>
          </a:p>
          <a:p>
            <a:pPr marL="173736" indent="-173736">
              <a:lnSpc>
                <a:spcPts val="1440"/>
              </a:lnSpc>
              <a:spcBef>
                <a:spcPts val="300"/>
              </a:spcBef>
              <a:spcAft>
                <a:spcPts val="300"/>
              </a:spcAft>
              <a:buFont typeface="Arial" panose="020B0604020202020204" pitchFamily="34" charset="0"/>
              <a:buChar char="•"/>
            </a:pPr>
            <a:r>
              <a:rPr lang="en-US" sz="1200" dirty="0">
                <a:latin typeface="IBM Plex Sans" panose="020B0503050000000000" pitchFamily="34" charset="77"/>
              </a:rPr>
              <a:t>Supporting all credential use cases</a:t>
            </a:r>
          </a:p>
          <a:p>
            <a:pPr marL="173736" indent="-173736">
              <a:lnSpc>
                <a:spcPts val="1440"/>
              </a:lnSpc>
              <a:spcBef>
                <a:spcPts val="300"/>
              </a:spcBef>
              <a:spcAft>
                <a:spcPts val="300"/>
              </a:spcAft>
              <a:buFont typeface="Arial" panose="020B0604020202020204" pitchFamily="34" charset="0"/>
              <a:buChar char="•"/>
            </a:pPr>
            <a:r>
              <a:rPr lang="en-US" sz="1200" dirty="0">
                <a:latin typeface="IBM Plex Sans" panose="020B0503050000000000" pitchFamily="34" charset="77"/>
              </a:rPr>
              <a:t>Available to all stakeholders working </a:t>
            </a:r>
            <a:br>
              <a:rPr lang="en-US" sz="1200" dirty="0">
                <a:latin typeface="IBM Plex Sans" panose="020B0503050000000000" pitchFamily="34" charset="77"/>
              </a:rPr>
            </a:br>
            <a:r>
              <a:rPr lang="en-US" sz="1200" dirty="0">
                <a:latin typeface="IBM Plex Sans" panose="020B0503050000000000" pitchFamily="34" charset="77"/>
              </a:rPr>
              <a:t>with credentials</a:t>
            </a:r>
          </a:p>
        </p:txBody>
      </p:sp>
      <p:sp>
        <p:nvSpPr>
          <p:cNvPr id="6" name="TextBox 5">
            <a:extLst>
              <a:ext uri="{FF2B5EF4-FFF2-40B4-BE49-F238E27FC236}">
                <a16:creationId xmlns:a16="http://schemas.microsoft.com/office/drawing/2014/main" id="{5A8EADB0-36B7-B243-98B3-52993E5E108D}"/>
              </a:ext>
            </a:extLst>
          </p:cNvPr>
          <p:cNvSpPr txBox="1"/>
          <p:nvPr/>
        </p:nvSpPr>
        <p:spPr>
          <a:xfrm>
            <a:off x="123253" y="3880461"/>
            <a:ext cx="3371697" cy="415498"/>
          </a:xfrm>
          <a:prstGeom prst="rect">
            <a:avLst/>
          </a:prstGeom>
          <a:noFill/>
        </p:spPr>
        <p:txBody>
          <a:bodyPr wrap="square" rtlCol="0">
            <a:spAutoFit/>
          </a:bodyPr>
          <a:lstStyle/>
          <a:p>
            <a:pPr marL="109728" indent="-457200"/>
            <a:r>
              <a:rPr lang="en-US" sz="700" dirty="0">
                <a:solidFill>
                  <a:schemeClr val="bg1">
                    <a:lumMod val="50000"/>
                  </a:schemeClr>
                </a:solidFill>
                <a:latin typeface="IBM Plex Sans" panose="020B0503050000000000" pitchFamily="34" charset="77"/>
              </a:rPr>
              <a:t>* “Blockchain: What It Is, What It Does, and Why You Probably Don’t Need One” David </a:t>
            </a:r>
            <a:r>
              <a:rPr lang="en-US" sz="700" dirty="0" err="1">
                <a:solidFill>
                  <a:schemeClr val="bg1">
                    <a:lumMod val="50000"/>
                  </a:schemeClr>
                </a:solidFill>
                <a:latin typeface="IBM Plex Sans" panose="020B0503050000000000" pitchFamily="34" charset="77"/>
              </a:rPr>
              <a:t>Andolfatto</a:t>
            </a:r>
            <a:r>
              <a:rPr lang="en-US" sz="700" dirty="0">
                <a:solidFill>
                  <a:schemeClr val="bg1">
                    <a:lumMod val="50000"/>
                  </a:schemeClr>
                </a:solidFill>
                <a:latin typeface="IBM Plex Sans" panose="020B0503050000000000" pitchFamily="34" charset="77"/>
              </a:rPr>
              <a:t>, Economic Research Federal Reserve Bank of St Louis, Vol. 100, No. 2 Posted 2018-04-16 </a:t>
            </a:r>
          </a:p>
        </p:txBody>
      </p:sp>
    </p:spTree>
    <p:extLst>
      <p:ext uri="{BB962C8B-B14F-4D97-AF65-F5344CB8AC3E}">
        <p14:creationId xmlns:p14="http://schemas.microsoft.com/office/powerpoint/2010/main" val="226638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B80EA1-A8A4-7645-A567-B5D06215CC07}"/>
              </a:ext>
            </a:extLst>
          </p:cNvPr>
          <p:cNvSpPr>
            <a:spLocks noGrp="1"/>
          </p:cNvSpPr>
          <p:nvPr>
            <p:ph type="body" sz="quarter" idx="13"/>
          </p:nvPr>
        </p:nvSpPr>
        <p:spPr>
          <a:xfrm>
            <a:off x="114300" y="148913"/>
            <a:ext cx="6250690" cy="1011698"/>
          </a:xfrm>
        </p:spPr>
        <p:txBody>
          <a:bodyPr/>
          <a:lstStyle/>
          <a:p>
            <a:r>
              <a:rPr lang="en-US" dirty="0"/>
              <a:t>Technology skills professional credentialing with IBM Blockchain</a:t>
            </a:r>
          </a:p>
        </p:txBody>
      </p:sp>
      <p:sp>
        <p:nvSpPr>
          <p:cNvPr id="51" name="TextBox 50">
            <a:extLst>
              <a:ext uri="{FF2B5EF4-FFF2-40B4-BE49-F238E27FC236}">
                <a16:creationId xmlns:a16="http://schemas.microsoft.com/office/drawing/2014/main" id="{D3A9D376-30D0-F144-94F3-A3F56606BD3C}"/>
              </a:ext>
            </a:extLst>
          </p:cNvPr>
          <p:cNvSpPr txBox="1"/>
          <p:nvPr/>
        </p:nvSpPr>
        <p:spPr>
          <a:xfrm>
            <a:off x="193728" y="1367094"/>
            <a:ext cx="4340171" cy="523220"/>
          </a:xfrm>
          <a:prstGeom prst="rect">
            <a:avLst/>
          </a:prstGeom>
          <a:noFill/>
        </p:spPr>
        <p:txBody>
          <a:bodyPr wrap="square" lIns="0" tIns="0" rIns="0" bIns="0" rtlCol="0">
            <a:spAutoFit/>
          </a:bodyPr>
          <a:lstStyle/>
          <a:p>
            <a:pPr>
              <a:lnSpc>
                <a:spcPts val="1440"/>
              </a:lnSpc>
            </a:pPr>
            <a:r>
              <a:rPr lang="en-US" sz="1200" dirty="0">
                <a:latin typeface="IBM Plex Sans" panose="020B0503050000000000" pitchFamily="34" charset="77"/>
              </a:rPr>
              <a:t>Credentialing with blockchain reduces paper processes, speeding up transaction times and increasing efficiency.</a:t>
            </a:r>
          </a:p>
          <a:p>
            <a:endParaRPr lang="en-US" sz="1000" dirty="0">
              <a:latin typeface="IBM Plex Sans" panose="020B0503050000000000" pitchFamily="34" charset="77"/>
            </a:endParaRPr>
          </a:p>
        </p:txBody>
      </p:sp>
      <p:grpSp>
        <p:nvGrpSpPr>
          <p:cNvPr id="59" name="Group 58">
            <a:extLst>
              <a:ext uri="{FF2B5EF4-FFF2-40B4-BE49-F238E27FC236}">
                <a16:creationId xmlns:a16="http://schemas.microsoft.com/office/drawing/2014/main" id="{0FCFDE29-F1BE-2244-B34F-DCE3CDEE5268}"/>
              </a:ext>
            </a:extLst>
          </p:cNvPr>
          <p:cNvGrpSpPr/>
          <p:nvPr/>
        </p:nvGrpSpPr>
        <p:grpSpPr>
          <a:xfrm>
            <a:off x="194800" y="2022723"/>
            <a:ext cx="965200" cy="1236103"/>
            <a:chOff x="188508" y="1826229"/>
            <a:chExt cx="965200" cy="1236103"/>
          </a:xfrm>
        </p:grpSpPr>
        <p:sp>
          <p:nvSpPr>
            <p:cNvPr id="6" name="TextBox 5">
              <a:extLst>
                <a:ext uri="{FF2B5EF4-FFF2-40B4-BE49-F238E27FC236}">
                  <a16:creationId xmlns:a16="http://schemas.microsoft.com/office/drawing/2014/main" id="{46B0ECDF-7EB5-E44D-985B-47D1A826E8DB}"/>
                </a:ext>
              </a:extLst>
            </p:cNvPr>
            <p:cNvSpPr txBox="1"/>
            <p:nvPr/>
          </p:nvSpPr>
          <p:spPr>
            <a:xfrm>
              <a:off x="198260" y="2631445"/>
              <a:ext cx="693562" cy="430887"/>
            </a:xfrm>
            <a:prstGeom prst="rect">
              <a:avLst/>
            </a:prstGeom>
            <a:noFill/>
          </p:spPr>
          <p:txBody>
            <a:bodyPr wrap="square" lIns="0" tIns="0" rIns="0" bIns="0" rtlCol="0">
              <a:spAutoFit/>
            </a:bodyPr>
            <a:lstStyle/>
            <a:p>
              <a:r>
                <a:rPr lang="en-US" sz="700" dirty="0">
                  <a:latin typeface="IBM Plex Sans" panose="020B0503050000000000" pitchFamily="34" charset="77"/>
                </a:rPr>
                <a:t>Rebecca is studying at the university</a:t>
              </a:r>
            </a:p>
            <a:p>
              <a:endParaRPr lang="en-US" sz="700" dirty="0">
                <a:latin typeface="IBM Plex Sans" panose="020B0503050000000000" pitchFamily="34" charset="77"/>
              </a:endParaRPr>
            </a:p>
          </p:txBody>
        </p:sp>
        <p:pic>
          <p:nvPicPr>
            <p:cNvPr id="2" name="Picture 1">
              <a:extLst>
                <a:ext uri="{FF2B5EF4-FFF2-40B4-BE49-F238E27FC236}">
                  <a16:creationId xmlns:a16="http://schemas.microsoft.com/office/drawing/2014/main" id="{3E74DD6C-72A2-C940-AB81-4F586E1BEE96}"/>
                </a:ext>
              </a:extLst>
            </p:cNvPr>
            <p:cNvPicPr>
              <a:picLocks noChangeAspect="1"/>
            </p:cNvPicPr>
            <p:nvPr/>
          </p:nvPicPr>
          <p:blipFill>
            <a:blip r:embed="rId2"/>
            <a:stretch>
              <a:fillRect/>
            </a:stretch>
          </p:blipFill>
          <p:spPr>
            <a:xfrm>
              <a:off x="188508" y="1826229"/>
              <a:ext cx="965200" cy="723900"/>
            </a:xfrm>
            <a:prstGeom prst="rect">
              <a:avLst/>
            </a:prstGeom>
          </p:spPr>
        </p:pic>
      </p:grpSp>
      <p:grpSp>
        <p:nvGrpSpPr>
          <p:cNvPr id="58" name="Group 57">
            <a:extLst>
              <a:ext uri="{FF2B5EF4-FFF2-40B4-BE49-F238E27FC236}">
                <a16:creationId xmlns:a16="http://schemas.microsoft.com/office/drawing/2014/main" id="{1F81F95C-C5FE-264D-AAEF-D3CC0283BC2C}"/>
              </a:ext>
            </a:extLst>
          </p:cNvPr>
          <p:cNvGrpSpPr/>
          <p:nvPr/>
        </p:nvGrpSpPr>
        <p:grpSpPr>
          <a:xfrm>
            <a:off x="1335342" y="2850674"/>
            <a:ext cx="942000" cy="1266051"/>
            <a:chOff x="1205729" y="2661698"/>
            <a:chExt cx="942000" cy="1266051"/>
          </a:xfrm>
        </p:grpSpPr>
        <p:sp>
          <p:nvSpPr>
            <p:cNvPr id="7" name="TextBox 6">
              <a:extLst>
                <a:ext uri="{FF2B5EF4-FFF2-40B4-BE49-F238E27FC236}">
                  <a16:creationId xmlns:a16="http://schemas.microsoft.com/office/drawing/2014/main" id="{F97735C1-74EF-4347-B0BC-65754ADF0CF0}"/>
                </a:ext>
              </a:extLst>
            </p:cNvPr>
            <p:cNvSpPr txBox="1"/>
            <p:nvPr/>
          </p:nvSpPr>
          <p:spPr>
            <a:xfrm>
              <a:off x="1205729" y="3604584"/>
              <a:ext cx="942000" cy="323165"/>
            </a:xfrm>
            <a:prstGeom prst="rect">
              <a:avLst/>
            </a:prstGeom>
            <a:noFill/>
          </p:spPr>
          <p:txBody>
            <a:bodyPr wrap="square" lIns="0" tIns="0" rIns="0" bIns="0" rtlCol="0">
              <a:spAutoFit/>
            </a:bodyPr>
            <a:lstStyle/>
            <a:p>
              <a:r>
                <a:rPr lang="en-US" sz="700" dirty="0">
                  <a:latin typeface="IBM Plex Sans" panose="020B0503050000000000" pitchFamily="34" charset="77"/>
                </a:rPr>
                <a:t>She completes her Bachelor of Science in Software Engineering</a:t>
              </a:r>
            </a:p>
          </p:txBody>
        </p:sp>
        <p:pic>
          <p:nvPicPr>
            <p:cNvPr id="4" name="Picture 3">
              <a:extLst>
                <a:ext uri="{FF2B5EF4-FFF2-40B4-BE49-F238E27FC236}">
                  <a16:creationId xmlns:a16="http://schemas.microsoft.com/office/drawing/2014/main" id="{F6B84968-8CBF-2C49-B18A-C7767394501F}"/>
                </a:ext>
              </a:extLst>
            </p:cNvPr>
            <p:cNvPicPr>
              <a:picLocks noChangeAspect="1"/>
            </p:cNvPicPr>
            <p:nvPr/>
          </p:nvPicPr>
          <p:blipFill>
            <a:blip r:embed="rId3"/>
            <a:stretch>
              <a:fillRect/>
            </a:stretch>
          </p:blipFill>
          <p:spPr>
            <a:xfrm>
              <a:off x="1205729" y="2661698"/>
              <a:ext cx="698500" cy="876300"/>
            </a:xfrm>
            <a:prstGeom prst="rect">
              <a:avLst/>
            </a:prstGeom>
          </p:spPr>
        </p:pic>
      </p:grpSp>
      <p:grpSp>
        <p:nvGrpSpPr>
          <p:cNvPr id="42" name="Group 41">
            <a:extLst>
              <a:ext uri="{FF2B5EF4-FFF2-40B4-BE49-F238E27FC236}">
                <a16:creationId xmlns:a16="http://schemas.microsoft.com/office/drawing/2014/main" id="{7F1FE79C-692C-664C-9FB9-8652EF4759AD}"/>
              </a:ext>
            </a:extLst>
          </p:cNvPr>
          <p:cNvGrpSpPr/>
          <p:nvPr/>
        </p:nvGrpSpPr>
        <p:grpSpPr>
          <a:xfrm>
            <a:off x="6481477" y="3082800"/>
            <a:ext cx="1232308" cy="1249369"/>
            <a:chOff x="5643447" y="2893824"/>
            <a:chExt cx="1232308" cy="1249369"/>
          </a:xfrm>
        </p:grpSpPr>
        <p:sp>
          <p:nvSpPr>
            <p:cNvPr id="8" name="TextBox 7">
              <a:extLst>
                <a:ext uri="{FF2B5EF4-FFF2-40B4-BE49-F238E27FC236}">
                  <a16:creationId xmlns:a16="http://schemas.microsoft.com/office/drawing/2014/main" id="{12DDD229-90AD-044D-81B5-E031377A7C56}"/>
                </a:ext>
              </a:extLst>
            </p:cNvPr>
            <p:cNvSpPr txBox="1"/>
            <p:nvPr/>
          </p:nvSpPr>
          <p:spPr>
            <a:xfrm>
              <a:off x="5643447" y="3604584"/>
              <a:ext cx="1232308" cy="538609"/>
            </a:xfrm>
            <a:prstGeom prst="rect">
              <a:avLst/>
            </a:prstGeom>
            <a:noFill/>
          </p:spPr>
          <p:txBody>
            <a:bodyPr wrap="square" lIns="0" tIns="0" rIns="0" bIns="0" rtlCol="0">
              <a:spAutoFit/>
            </a:bodyPr>
            <a:lstStyle/>
            <a:p>
              <a:r>
                <a:rPr lang="en-US" sz="700" dirty="0">
                  <a:latin typeface="IBM Plex Sans" panose="020B0503050000000000" pitchFamily="34" charset="77"/>
                </a:rPr>
                <a:t>Her manager wants to verify her credentials. Rebecca’s BS and Blockchain credentials are easily traced back to the organizations that issued them</a:t>
              </a:r>
            </a:p>
          </p:txBody>
        </p:sp>
        <p:pic>
          <p:nvPicPr>
            <p:cNvPr id="13" name="Picture 12">
              <a:extLst>
                <a:ext uri="{FF2B5EF4-FFF2-40B4-BE49-F238E27FC236}">
                  <a16:creationId xmlns:a16="http://schemas.microsoft.com/office/drawing/2014/main" id="{C735E0FB-BA2E-7D4F-B5DB-B3CABBE8716E}"/>
                </a:ext>
              </a:extLst>
            </p:cNvPr>
            <p:cNvPicPr>
              <a:picLocks noChangeAspect="1"/>
            </p:cNvPicPr>
            <p:nvPr/>
          </p:nvPicPr>
          <p:blipFill>
            <a:blip r:embed="rId4"/>
            <a:stretch>
              <a:fillRect/>
            </a:stretch>
          </p:blipFill>
          <p:spPr>
            <a:xfrm>
              <a:off x="5645702" y="2893824"/>
              <a:ext cx="731520" cy="644174"/>
            </a:xfrm>
            <a:prstGeom prst="rect">
              <a:avLst/>
            </a:prstGeom>
          </p:spPr>
        </p:pic>
      </p:grpSp>
      <p:grpSp>
        <p:nvGrpSpPr>
          <p:cNvPr id="56" name="Group 55">
            <a:extLst>
              <a:ext uri="{FF2B5EF4-FFF2-40B4-BE49-F238E27FC236}">
                <a16:creationId xmlns:a16="http://schemas.microsoft.com/office/drawing/2014/main" id="{7EFC0063-4391-2749-A1A2-9B99821F795D}"/>
              </a:ext>
            </a:extLst>
          </p:cNvPr>
          <p:cNvGrpSpPr/>
          <p:nvPr/>
        </p:nvGrpSpPr>
        <p:grpSpPr>
          <a:xfrm>
            <a:off x="3744305" y="3041174"/>
            <a:ext cx="1104900" cy="1075551"/>
            <a:chOff x="3429000" y="2852198"/>
            <a:chExt cx="1104900" cy="1075551"/>
          </a:xfrm>
        </p:grpSpPr>
        <p:sp>
          <p:nvSpPr>
            <p:cNvPr id="16" name="TextBox 15">
              <a:extLst>
                <a:ext uri="{FF2B5EF4-FFF2-40B4-BE49-F238E27FC236}">
                  <a16:creationId xmlns:a16="http://schemas.microsoft.com/office/drawing/2014/main" id="{FA5F3D72-2457-DA42-AE7D-5D05AC174307}"/>
                </a:ext>
              </a:extLst>
            </p:cNvPr>
            <p:cNvSpPr txBox="1"/>
            <p:nvPr/>
          </p:nvSpPr>
          <p:spPr>
            <a:xfrm>
              <a:off x="3429000" y="3604584"/>
              <a:ext cx="1104900" cy="323165"/>
            </a:xfrm>
            <a:prstGeom prst="rect">
              <a:avLst/>
            </a:prstGeom>
            <a:noFill/>
          </p:spPr>
          <p:txBody>
            <a:bodyPr wrap="square" lIns="0" tIns="0" rIns="0" bIns="0" rtlCol="0">
              <a:spAutoFit/>
            </a:bodyPr>
            <a:lstStyle/>
            <a:p>
              <a:r>
                <a:rPr lang="en-US" sz="700" b="1" dirty="0">
                  <a:latin typeface="IBM Plex Sans SemiBold" panose="020B0503050000000000" pitchFamily="34" charset="77"/>
                </a:rPr>
                <a:t>Once an organization issues a credential, </a:t>
              </a:r>
              <a:br>
                <a:rPr lang="en-US" sz="700" b="1" dirty="0">
                  <a:latin typeface="IBM Plex Sans SemiBold" panose="020B0503050000000000" pitchFamily="34" charset="77"/>
                </a:rPr>
              </a:br>
              <a:r>
                <a:rPr lang="en-US" sz="700" b="1" dirty="0">
                  <a:latin typeface="IBM Plex Sans SemiBold" panose="020B0503050000000000" pitchFamily="34" charset="77"/>
                </a:rPr>
                <a:t>it cannot be altered</a:t>
              </a:r>
            </a:p>
          </p:txBody>
        </p:sp>
        <p:pic>
          <p:nvPicPr>
            <p:cNvPr id="17" name="Picture 16">
              <a:extLst>
                <a:ext uri="{FF2B5EF4-FFF2-40B4-BE49-F238E27FC236}">
                  <a16:creationId xmlns:a16="http://schemas.microsoft.com/office/drawing/2014/main" id="{CEC63EE5-1DE8-C54D-8BCB-792C40DB7C21}"/>
                </a:ext>
              </a:extLst>
            </p:cNvPr>
            <p:cNvPicPr>
              <a:picLocks noChangeAspect="1"/>
            </p:cNvPicPr>
            <p:nvPr/>
          </p:nvPicPr>
          <p:blipFill>
            <a:blip r:embed="rId5"/>
            <a:stretch>
              <a:fillRect/>
            </a:stretch>
          </p:blipFill>
          <p:spPr>
            <a:xfrm>
              <a:off x="3436433" y="2852198"/>
              <a:ext cx="461142" cy="685800"/>
            </a:xfrm>
            <a:prstGeom prst="rect">
              <a:avLst/>
            </a:prstGeom>
          </p:spPr>
        </p:pic>
      </p:grpSp>
      <p:sp>
        <p:nvSpPr>
          <p:cNvPr id="9" name="TextBox 8">
            <a:extLst>
              <a:ext uri="{FF2B5EF4-FFF2-40B4-BE49-F238E27FC236}">
                <a16:creationId xmlns:a16="http://schemas.microsoft.com/office/drawing/2014/main" id="{89CF1ECD-0EEA-094B-8ADF-31317D6AC3C4}"/>
              </a:ext>
            </a:extLst>
          </p:cNvPr>
          <p:cNvSpPr txBox="1"/>
          <p:nvPr/>
        </p:nvSpPr>
        <p:spPr>
          <a:xfrm>
            <a:off x="5117324" y="2813966"/>
            <a:ext cx="1097280" cy="754053"/>
          </a:xfrm>
          <a:prstGeom prst="rect">
            <a:avLst/>
          </a:prstGeom>
          <a:noFill/>
        </p:spPr>
        <p:txBody>
          <a:bodyPr wrap="square" lIns="0" tIns="0" rIns="0" bIns="0" rtlCol="0">
            <a:spAutoFit/>
          </a:bodyPr>
          <a:lstStyle/>
          <a:p>
            <a:r>
              <a:rPr lang="en-US" sz="700" dirty="0">
                <a:latin typeface="IBM Plex Sans" panose="020B0503050000000000" pitchFamily="34" charset="77"/>
              </a:rPr>
              <a:t>Rebecca works at IBM®. She passes the certification </a:t>
            </a:r>
            <a:br>
              <a:rPr lang="en-US" sz="700" dirty="0">
                <a:latin typeface="IBM Plex Sans" panose="020B0503050000000000" pitchFamily="34" charset="77"/>
              </a:rPr>
            </a:br>
            <a:r>
              <a:rPr lang="en-US" sz="700" dirty="0">
                <a:latin typeface="IBM Plex Sans" panose="020B0503050000000000" pitchFamily="34" charset="77"/>
              </a:rPr>
              <a:t>and is issued an IBM Blockchain Foundation for Developers credential on the blockchain network</a:t>
            </a:r>
          </a:p>
        </p:txBody>
      </p:sp>
      <p:sp>
        <p:nvSpPr>
          <p:cNvPr id="11" name="TextBox 10">
            <a:extLst>
              <a:ext uri="{FF2B5EF4-FFF2-40B4-BE49-F238E27FC236}">
                <a16:creationId xmlns:a16="http://schemas.microsoft.com/office/drawing/2014/main" id="{72C97558-C64B-C841-AA37-3F6B1CEE30F1}"/>
              </a:ext>
            </a:extLst>
          </p:cNvPr>
          <p:cNvSpPr txBox="1"/>
          <p:nvPr/>
        </p:nvSpPr>
        <p:spPr>
          <a:xfrm>
            <a:off x="7848600" y="2820421"/>
            <a:ext cx="1090847" cy="538609"/>
          </a:xfrm>
          <a:prstGeom prst="rect">
            <a:avLst/>
          </a:prstGeom>
          <a:noFill/>
        </p:spPr>
        <p:txBody>
          <a:bodyPr wrap="square" lIns="0" tIns="0" rIns="0" bIns="0" rtlCol="0">
            <a:spAutoFit/>
          </a:bodyPr>
          <a:lstStyle/>
          <a:p>
            <a:r>
              <a:rPr lang="en-US" sz="700" dirty="0">
                <a:latin typeface="IBM Plex Sans" panose="020B0503050000000000" pitchFamily="34" charset="77"/>
              </a:rPr>
              <a:t>Rebecca’s credentials are </a:t>
            </a:r>
            <a:br>
              <a:rPr lang="en-US" sz="700" dirty="0">
                <a:latin typeface="IBM Plex Sans" panose="020B0503050000000000" pitchFamily="34" charset="77"/>
              </a:rPr>
            </a:br>
            <a:r>
              <a:rPr lang="en-US" sz="700" dirty="0">
                <a:latin typeface="IBM Plex Sans" panose="020B0503050000000000" pitchFamily="34" charset="77"/>
              </a:rPr>
              <a:t>on the blockchain network along with everyone else’s, creating a single, tamper-resistant ledger</a:t>
            </a:r>
          </a:p>
        </p:txBody>
      </p:sp>
      <p:grpSp>
        <p:nvGrpSpPr>
          <p:cNvPr id="57" name="Group 56">
            <a:extLst>
              <a:ext uri="{FF2B5EF4-FFF2-40B4-BE49-F238E27FC236}">
                <a16:creationId xmlns:a16="http://schemas.microsoft.com/office/drawing/2014/main" id="{0FD8D05C-BEFA-6A4B-A24D-CA7C11516C3A}"/>
              </a:ext>
            </a:extLst>
          </p:cNvPr>
          <p:cNvGrpSpPr/>
          <p:nvPr/>
        </p:nvGrpSpPr>
        <p:grpSpPr>
          <a:xfrm>
            <a:off x="2548865" y="2059760"/>
            <a:ext cx="933217" cy="1083826"/>
            <a:chOff x="2331659" y="1864329"/>
            <a:chExt cx="933217" cy="1083826"/>
          </a:xfrm>
        </p:grpSpPr>
        <p:sp>
          <p:nvSpPr>
            <p:cNvPr id="14" name="TextBox 13">
              <a:extLst>
                <a:ext uri="{FF2B5EF4-FFF2-40B4-BE49-F238E27FC236}">
                  <a16:creationId xmlns:a16="http://schemas.microsoft.com/office/drawing/2014/main" id="{4D2529A8-88DE-A640-A73D-9747111DC24D}"/>
                </a:ext>
              </a:extLst>
            </p:cNvPr>
            <p:cNvSpPr txBox="1"/>
            <p:nvPr/>
          </p:nvSpPr>
          <p:spPr>
            <a:xfrm>
              <a:off x="2331659" y="2624990"/>
              <a:ext cx="933217" cy="323165"/>
            </a:xfrm>
            <a:prstGeom prst="rect">
              <a:avLst/>
            </a:prstGeom>
            <a:noFill/>
          </p:spPr>
          <p:txBody>
            <a:bodyPr wrap="square" lIns="0" tIns="0" rIns="0" bIns="0" rtlCol="0">
              <a:spAutoFit/>
            </a:bodyPr>
            <a:lstStyle/>
            <a:p>
              <a:r>
                <a:rPr lang="en-US" sz="700" dirty="0">
                  <a:latin typeface="IBM Plex Sans" panose="020B0503050000000000" pitchFamily="34" charset="77"/>
                </a:rPr>
                <a:t>The university issues </a:t>
              </a:r>
              <a:br>
                <a:rPr lang="en-US" sz="700" dirty="0">
                  <a:latin typeface="IBM Plex Sans" panose="020B0503050000000000" pitchFamily="34" charset="77"/>
                </a:rPr>
              </a:br>
              <a:r>
                <a:rPr lang="en-US" sz="700" dirty="0">
                  <a:latin typeface="IBM Plex Sans" panose="020B0503050000000000" pitchFamily="34" charset="77"/>
                </a:rPr>
                <a:t>a BS credential on the blockchain network</a:t>
              </a:r>
            </a:p>
          </p:txBody>
        </p:sp>
        <p:pic>
          <p:nvPicPr>
            <p:cNvPr id="21" name="Picture 20">
              <a:extLst>
                <a:ext uri="{FF2B5EF4-FFF2-40B4-BE49-F238E27FC236}">
                  <a16:creationId xmlns:a16="http://schemas.microsoft.com/office/drawing/2014/main" id="{B9AC75E4-B81D-6441-AD8A-EC4B1806A401}"/>
                </a:ext>
              </a:extLst>
            </p:cNvPr>
            <p:cNvPicPr>
              <a:picLocks noChangeAspect="1"/>
            </p:cNvPicPr>
            <p:nvPr/>
          </p:nvPicPr>
          <p:blipFill>
            <a:blip r:embed="rId6"/>
            <a:stretch>
              <a:fillRect/>
            </a:stretch>
          </p:blipFill>
          <p:spPr>
            <a:xfrm>
              <a:off x="2331659" y="1864329"/>
              <a:ext cx="865682" cy="685800"/>
            </a:xfrm>
            <a:prstGeom prst="rect">
              <a:avLst/>
            </a:prstGeom>
          </p:spPr>
        </p:pic>
      </p:grpSp>
      <p:cxnSp>
        <p:nvCxnSpPr>
          <p:cNvPr id="24" name="Elbow Connector 23">
            <a:extLst>
              <a:ext uri="{FF2B5EF4-FFF2-40B4-BE49-F238E27FC236}">
                <a16:creationId xmlns:a16="http://schemas.microsoft.com/office/drawing/2014/main" id="{D38AE9E6-BDEF-D54D-B3AA-5BAA9CCA305E}"/>
              </a:ext>
            </a:extLst>
          </p:cNvPr>
          <p:cNvCxnSpPr>
            <a:cxnSpLocks/>
          </p:cNvCxnSpPr>
          <p:nvPr/>
        </p:nvCxnSpPr>
        <p:spPr>
          <a:xfrm>
            <a:off x="194007" y="3127007"/>
            <a:ext cx="1051560" cy="731520"/>
          </a:xfrm>
          <a:prstGeom prst="bentConnector3">
            <a:avLst>
              <a:gd name="adj1" fmla="val -592"/>
            </a:avLst>
          </a:prstGeom>
          <a:ln w="12700" cap="rnd" cmpd="sng" algn="ctr">
            <a:solidFill>
              <a:schemeClr val="accent3"/>
            </a:solidFill>
            <a:prstDash val="sysDash"/>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Elbow Connector 39">
            <a:extLst>
              <a:ext uri="{FF2B5EF4-FFF2-40B4-BE49-F238E27FC236}">
                <a16:creationId xmlns:a16="http://schemas.microsoft.com/office/drawing/2014/main" id="{393F83C6-9871-FD45-B8A9-28D4583D79DC}"/>
              </a:ext>
            </a:extLst>
          </p:cNvPr>
          <p:cNvCxnSpPr>
            <a:cxnSpLocks/>
          </p:cNvCxnSpPr>
          <p:nvPr/>
        </p:nvCxnSpPr>
        <p:spPr>
          <a:xfrm rot="5400000" flipH="1" flipV="1">
            <a:off x="1634426" y="2116607"/>
            <a:ext cx="502920" cy="1097280"/>
          </a:xfrm>
          <a:prstGeom prst="bentConnector2">
            <a:avLst/>
          </a:prstGeom>
          <a:ln w="12700" cap="flat" cmpd="sng" algn="ctr">
            <a:solidFill>
              <a:schemeClr val="accent3"/>
            </a:solidFill>
            <a:prstDash val="sysDash"/>
            <a:round/>
            <a:headEnd type="none" w="med" len="med"/>
            <a:tailEnd type="arrow" w="sm" len="sm"/>
          </a:ln>
        </p:spPr>
        <p:style>
          <a:lnRef idx="0">
            <a:scrgbClr r="0" g="0" b="0"/>
          </a:lnRef>
          <a:fillRef idx="0">
            <a:scrgbClr r="0" g="0" b="0"/>
          </a:fillRef>
          <a:effectRef idx="0">
            <a:scrgbClr r="0" g="0" b="0"/>
          </a:effectRef>
          <a:fontRef idx="minor">
            <a:schemeClr val="tx1"/>
          </a:fontRef>
        </p:style>
      </p:cxnSp>
      <p:cxnSp>
        <p:nvCxnSpPr>
          <p:cNvPr id="55" name="Elbow Connector 54">
            <a:extLst>
              <a:ext uri="{FF2B5EF4-FFF2-40B4-BE49-F238E27FC236}">
                <a16:creationId xmlns:a16="http://schemas.microsoft.com/office/drawing/2014/main" id="{9DC86A82-C97E-AC4F-97CA-99E872E3E32B}"/>
              </a:ext>
            </a:extLst>
          </p:cNvPr>
          <p:cNvCxnSpPr>
            <a:cxnSpLocks/>
          </p:cNvCxnSpPr>
          <p:nvPr/>
        </p:nvCxnSpPr>
        <p:spPr>
          <a:xfrm rot="5400000" flipH="1" flipV="1">
            <a:off x="4000129" y="2139467"/>
            <a:ext cx="731520" cy="1280160"/>
          </a:xfrm>
          <a:prstGeom prst="bentConnector2">
            <a:avLst/>
          </a:prstGeom>
          <a:ln w="12700" cap="flat" cmpd="sng" algn="ctr">
            <a:solidFill>
              <a:schemeClr val="accent3"/>
            </a:solidFill>
            <a:prstDash val="sysDash"/>
            <a:round/>
            <a:headEnd type="none" w="med" len="med"/>
            <a:tailEnd type="arrow" w="sm" len="sm"/>
          </a:ln>
        </p:spPr>
        <p:style>
          <a:lnRef idx="0">
            <a:scrgbClr r="0" g="0" b="0"/>
          </a:lnRef>
          <a:fillRef idx="0">
            <a:scrgbClr r="0" g="0" b="0"/>
          </a:fillRef>
          <a:effectRef idx="0">
            <a:scrgbClr r="0" g="0" b="0"/>
          </a:effectRef>
          <a:fontRef idx="minor">
            <a:schemeClr val="tx1"/>
          </a:fontRef>
        </p:style>
      </p:cxnSp>
      <p:cxnSp>
        <p:nvCxnSpPr>
          <p:cNvPr id="61" name="Elbow Connector 60">
            <a:extLst>
              <a:ext uri="{FF2B5EF4-FFF2-40B4-BE49-F238E27FC236}">
                <a16:creationId xmlns:a16="http://schemas.microsoft.com/office/drawing/2014/main" id="{8F823C8D-33CB-1047-A417-43331EB2147B}"/>
              </a:ext>
            </a:extLst>
          </p:cNvPr>
          <p:cNvCxnSpPr>
            <a:cxnSpLocks/>
          </p:cNvCxnSpPr>
          <p:nvPr/>
        </p:nvCxnSpPr>
        <p:spPr>
          <a:xfrm>
            <a:off x="2568834" y="3218447"/>
            <a:ext cx="1097280" cy="640080"/>
          </a:xfrm>
          <a:prstGeom prst="bentConnector3">
            <a:avLst>
              <a:gd name="adj1" fmla="val -592"/>
            </a:avLst>
          </a:prstGeom>
          <a:ln w="12700" cap="rnd" cmpd="sng" algn="ctr">
            <a:solidFill>
              <a:schemeClr val="accent3"/>
            </a:solidFill>
            <a:prstDash val="sysDash"/>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Elbow Connector 61">
            <a:extLst>
              <a:ext uri="{FF2B5EF4-FFF2-40B4-BE49-F238E27FC236}">
                <a16:creationId xmlns:a16="http://schemas.microsoft.com/office/drawing/2014/main" id="{73C20F37-06EA-3B49-A6CB-FF2DA3EB1AE1}"/>
              </a:ext>
            </a:extLst>
          </p:cNvPr>
          <p:cNvCxnSpPr>
            <a:cxnSpLocks/>
          </p:cNvCxnSpPr>
          <p:nvPr/>
        </p:nvCxnSpPr>
        <p:spPr>
          <a:xfrm>
            <a:off x="5133077" y="3538487"/>
            <a:ext cx="1280160" cy="320040"/>
          </a:xfrm>
          <a:prstGeom prst="bentConnector3">
            <a:avLst>
              <a:gd name="adj1" fmla="val -592"/>
            </a:avLst>
          </a:prstGeom>
          <a:ln w="12700" cap="rnd" cmpd="sng" algn="ctr">
            <a:solidFill>
              <a:schemeClr val="accent3"/>
            </a:solidFill>
            <a:prstDash val="sysDash"/>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Elbow Connector 62">
            <a:extLst>
              <a:ext uri="{FF2B5EF4-FFF2-40B4-BE49-F238E27FC236}">
                <a16:creationId xmlns:a16="http://schemas.microsoft.com/office/drawing/2014/main" id="{674EC454-F90C-1A48-8955-38D0E337F751}"/>
              </a:ext>
            </a:extLst>
          </p:cNvPr>
          <p:cNvCxnSpPr>
            <a:cxnSpLocks/>
          </p:cNvCxnSpPr>
          <p:nvPr/>
        </p:nvCxnSpPr>
        <p:spPr>
          <a:xfrm rot="5400000" flipH="1" flipV="1">
            <a:off x="6749188" y="2139467"/>
            <a:ext cx="731520" cy="1280160"/>
          </a:xfrm>
          <a:prstGeom prst="bentConnector2">
            <a:avLst/>
          </a:prstGeom>
          <a:ln w="12700" cap="flat" cmpd="sng" algn="ctr">
            <a:solidFill>
              <a:schemeClr val="accent3"/>
            </a:solidFill>
            <a:prstDash val="sysDash"/>
            <a:round/>
            <a:headEnd type="none" w="med" len="med"/>
            <a:tailEnd type="arrow" w="sm" len="sm"/>
          </a:ln>
        </p:spPr>
        <p:style>
          <a:lnRef idx="0">
            <a:scrgbClr r="0" g="0" b="0"/>
          </a:lnRef>
          <a:fillRef idx="0">
            <a:scrgbClr r="0" g="0" b="0"/>
          </a:fillRef>
          <a:effectRef idx="0">
            <a:scrgbClr r="0" g="0" b="0"/>
          </a:effectRef>
          <a:fontRef idx="minor">
            <a:schemeClr val="tx1"/>
          </a:fontRef>
        </p:style>
      </p:cxnSp>
      <p:pic>
        <p:nvPicPr>
          <p:cNvPr id="15" name="Picture 14">
            <a:extLst>
              <a:ext uri="{FF2B5EF4-FFF2-40B4-BE49-F238E27FC236}">
                <a16:creationId xmlns:a16="http://schemas.microsoft.com/office/drawing/2014/main" id="{BC6B4D6A-3D35-DE45-BC38-AE67FA328BAF}"/>
              </a:ext>
            </a:extLst>
          </p:cNvPr>
          <p:cNvPicPr>
            <a:picLocks noChangeAspect="1"/>
          </p:cNvPicPr>
          <p:nvPr/>
        </p:nvPicPr>
        <p:blipFill>
          <a:blip r:embed="rId7"/>
          <a:stretch>
            <a:fillRect/>
          </a:stretch>
        </p:blipFill>
        <p:spPr>
          <a:xfrm>
            <a:off x="5116078" y="1969862"/>
            <a:ext cx="632220" cy="809685"/>
          </a:xfrm>
          <a:prstGeom prst="rect">
            <a:avLst/>
          </a:prstGeom>
        </p:spPr>
      </p:pic>
      <p:pic>
        <p:nvPicPr>
          <p:cNvPr id="20" name="Picture 19">
            <a:extLst>
              <a:ext uri="{FF2B5EF4-FFF2-40B4-BE49-F238E27FC236}">
                <a16:creationId xmlns:a16="http://schemas.microsoft.com/office/drawing/2014/main" id="{B40FADA7-1E44-6846-9E32-585ED648A4ED}"/>
              </a:ext>
            </a:extLst>
          </p:cNvPr>
          <p:cNvPicPr>
            <a:picLocks noChangeAspect="1"/>
          </p:cNvPicPr>
          <p:nvPr/>
        </p:nvPicPr>
        <p:blipFill>
          <a:blip r:embed="rId8"/>
          <a:stretch>
            <a:fillRect/>
          </a:stretch>
        </p:blipFill>
        <p:spPr>
          <a:xfrm>
            <a:off x="7848600" y="2088617"/>
            <a:ext cx="594360" cy="649224"/>
          </a:xfrm>
          <a:prstGeom prst="rect">
            <a:avLst/>
          </a:prstGeom>
        </p:spPr>
      </p:pic>
    </p:spTree>
    <p:extLst>
      <p:ext uri="{BB962C8B-B14F-4D97-AF65-F5344CB8AC3E}">
        <p14:creationId xmlns:p14="http://schemas.microsoft.com/office/powerpoint/2010/main" val="1288173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CD52F1-9257-0C45-AB36-5827D3C2AB42}"/>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1096137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A2B12C-5246-954B-9CCC-CECBA4E27F19}"/>
              </a:ext>
            </a:extLst>
          </p:cNvPr>
          <p:cNvPicPr>
            <a:picLocks noChangeAspect="1"/>
          </p:cNvPicPr>
          <p:nvPr/>
        </p:nvPicPr>
        <p:blipFill>
          <a:blip r:embed="rId2"/>
          <a:stretch>
            <a:fillRect/>
          </a:stretch>
        </p:blipFill>
        <p:spPr>
          <a:xfrm>
            <a:off x="190500" y="247650"/>
            <a:ext cx="731520" cy="272617"/>
          </a:xfrm>
          <a:prstGeom prst="rect">
            <a:avLst/>
          </a:prstGeom>
        </p:spPr>
      </p:pic>
      <p:sp>
        <p:nvSpPr>
          <p:cNvPr id="5" name="TextBox 4">
            <a:extLst>
              <a:ext uri="{FF2B5EF4-FFF2-40B4-BE49-F238E27FC236}">
                <a16:creationId xmlns:a16="http://schemas.microsoft.com/office/drawing/2014/main" id="{50229F25-CD41-CA4B-98CA-0D36E2D42F15}"/>
              </a:ext>
            </a:extLst>
          </p:cNvPr>
          <p:cNvSpPr txBox="1"/>
          <p:nvPr/>
        </p:nvSpPr>
        <p:spPr>
          <a:xfrm>
            <a:off x="190500" y="4287384"/>
            <a:ext cx="4282087" cy="750945"/>
          </a:xfrm>
          <a:prstGeom prst="rect">
            <a:avLst/>
          </a:prstGeom>
          <a:noFill/>
        </p:spPr>
        <p:txBody>
          <a:bodyPr wrap="square" lIns="0" tIns="0" rIns="0" bIns="0" rtlCol="0">
            <a:no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700" dirty="0">
                <a:solidFill>
                  <a:schemeClr val="bg1"/>
                </a:solidFill>
                <a:latin typeface="IBM Plex Sans" panose="020B0503050000000000" pitchFamily="34" charset="77"/>
                <a:ea typeface="IBM Plex Sans" charset="0"/>
                <a:cs typeface="Arial"/>
              </a:rPr>
              <a:t>© Copyright IBM Corporation 2018.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390289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EEDE58E-37A3-CB41-8000-17DAA222D4FA}"/>
              </a:ext>
            </a:extLst>
          </p:cNvPr>
          <p:cNvSpPr/>
          <p:nvPr/>
        </p:nvSpPr>
        <p:spPr>
          <a:xfrm>
            <a:off x="8453660" y="4751493"/>
            <a:ext cx="665683" cy="3702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large green field with trees in the background&#10;&#10;Description automatically generated">
            <a:extLst>
              <a:ext uri="{FF2B5EF4-FFF2-40B4-BE49-F238E27FC236}">
                <a16:creationId xmlns:a16="http://schemas.microsoft.com/office/drawing/2014/main" id="{1D18AF4B-9A30-854E-8724-C0572C201409}"/>
              </a:ext>
            </a:extLst>
          </p:cNvPr>
          <p:cNvPicPr>
            <a:picLocks noChangeAspect="1"/>
          </p:cNvPicPr>
          <p:nvPr/>
        </p:nvPicPr>
        <p:blipFill rotWithShape="1">
          <a:blip r:embed="rId2"/>
          <a:srcRect l="16987" r="16987"/>
          <a:stretch/>
        </p:blipFill>
        <p:spPr>
          <a:xfrm>
            <a:off x="7485955" y="3533563"/>
            <a:ext cx="1463040" cy="1463040"/>
          </a:xfrm>
          <a:prstGeom prst="rect">
            <a:avLst/>
          </a:prstGeom>
        </p:spPr>
      </p:pic>
      <p:pic>
        <p:nvPicPr>
          <p:cNvPr id="8" name="Picture 7" descr="A person wearing a blue dress&#10;&#10;Description automatically generated">
            <a:extLst>
              <a:ext uri="{FF2B5EF4-FFF2-40B4-BE49-F238E27FC236}">
                <a16:creationId xmlns:a16="http://schemas.microsoft.com/office/drawing/2014/main" id="{F9AAB1D8-D1C3-3642-9D39-4243F1783C36}"/>
              </a:ext>
            </a:extLst>
          </p:cNvPr>
          <p:cNvPicPr>
            <a:picLocks noChangeAspect="1"/>
          </p:cNvPicPr>
          <p:nvPr/>
        </p:nvPicPr>
        <p:blipFill rotWithShape="1">
          <a:blip r:embed="rId3"/>
          <a:srcRect l="19278" r="14055"/>
          <a:stretch/>
        </p:blipFill>
        <p:spPr>
          <a:xfrm>
            <a:off x="5779073" y="1840230"/>
            <a:ext cx="1463041" cy="1463040"/>
          </a:xfrm>
          <a:prstGeom prst="rect">
            <a:avLst/>
          </a:prstGeom>
        </p:spPr>
      </p:pic>
      <p:sp>
        <p:nvSpPr>
          <p:cNvPr id="2" name="Text Placeholder 1">
            <a:extLst>
              <a:ext uri="{FF2B5EF4-FFF2-40B4-BE49-F238E27FC236}">
                <a16:creationId xmlns:a16="http://schemas.microsoft.com/office/drawing/2014/main" id="{B0E16EA6-2657-5346-A1A7-AF4997EFE112}"/>
              </a:ext>
            </a:extLst>
          </p:cNvPr>
          <p:cNvSpPr>
            <a:spLocks noGrp="1"/>
          </p:cNvSpPr>
          <p:nvPr>
            <p:ph type="body" sz="quarter" idx="13"/>
          </p:nvPr>
        </p:nvSpPr>
        <p:spPr>
          <a:xfrm>
            <a:off x="125730" y="144464"/>
            <a:ext cx="2991939" cy="1219200"/>
          </a:xfrm>
        </p:spPr>
        <p:txBody>
          <a:bodyPr/>
          <a:lstStyle/>
          <a:p>
            <a:r>
              <a:rPr lang="en-US" dirty="0"/>
              <a:t>By strengthening our trust, we change the world</a:t>
            </a:r>
          </a:p>
        </p:txBody>
      </p:sp>
      <p:sp>
        <p:nvSpPr>
          <p:cNvPr id="14" name="Text Placeholder 1">
            <a:extLst>
              <a:ext uri="{FF2B5EF4-FFF2-40B4-BE49-F238E27FC236}">
                <a16:creationId xmlns:a16="http://schemas.microsoft.com/office/drawing/2014/main" id="{FFD8C09F-6E56-C741-B157-C2266AF45B62}"/>
              </a:ext>
            </a:extLst>
          </p:cNvPr>
          <p:cNvSpPr txBox="1">
            <a:spLocks/>
          </p:cNvSpPr>
          <p:nvPr/>
        </p:nvSpPr>
        <p:spPr>
          <a:xfrm>
            <a:off x="125413" y="1922893"/>
            <a:ext cx="1985951" cy="2659267"/>
          </a:xfrm>
          <a:prstGeom prst="rect">
            <a:avLst/>
          </a:prstGeom>
        </p:spPr>
        <p:txBody>
          <a:bodyPr wrap="square" tIns="0"/>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What can we do together?</a:t>
            </a:r>
          </a:p>
          <a:p>
            <a:pPr marL="0" indent="0">
              <a:buNone/>
            </a:pPr>
            <a:endParaRPr lang="en-US" dirty="0"/>
          </a:p>
        </p:txBody>
      </p:sp>
      <p:pic>
        <p:nvPicPr>
          <p:cNvPr id="5" name="Picture 4" descr="A person smiling for the camera&#10;&#10;Description automatically generated">
            <a:extLst>
              <a:ext uri="{FF2B5EF4-FFF2-40B4-BE49-F238E27FC236}">
                <a16:creationId xmlns:a16="http://schemas.microsoft.com/office/drawing/2014/main" id="{8F17BBB7-AD69-1240-A0AC-FDDFD39DFA06}"/>
              </a:ext>
            </a:extLst>
          </p:cNvPr>
          <p:cNvPicPr>
            <a:picLocks noChangeAspect="1"/>
          </p:cNvPicPr>
          <p:nvPr/>
        </p:nvPicPr>
        <p:blipFill rotWithShape="1">
          <a:blip r:embed="rId4"/>
          <a:srcRect l="18590"/>
          <a:stretch/>
        </p:blipFill>
        <p:spPr>
          <a:xfrm>
            <a:off x="4099288" y="158010"/>
            <a:ext cx="1463040" cy="1463040"/>
          </a:xfrm>
          <a:prstGeom prst="rect">
            <a:avLst/>
          </a:prstGeom>
        </p:spPr>
      </p:pic>
    </p:spTree>
    <p:extLst>
      <p:ext uri="{BB962C8B-B14F-4D97-AF65-F5344CB8AC3E}">
        <p14:creationId xmlns:p14="http://schemas.microsoft.com/office/powerpoint/2010/main" val="407219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48E3938-63FB-A540-94DF-6DC2711B153F}"/>
              </a:ext>
            </a:extLst>
          </p:cNvPr>
          <p:cNvSpPr/>
          <p:nvPr/>
        </p:nvSpPr>
        <p:spPr>
          <a:xfrm>
            <a:off x="0" y="3561461"/>
            <a:ext cx="9144000" cy="10389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4E2D535-5832-1442-914D-663D2E33DDBA}"/>
              </a:ext>
            </a:extLst>
          </p:cNvPr>
          <p:cNvSpPr>
            <a:spLocks noGrp="1"/>
          </p:cNvSpPr>
          <p:nvPr>
            <p:ph type="body" sz="quarter" idx="13"/>
          </p:nvPr>
        </p:nvSpPr>
        <p:spPr>
          <a:xfrm>
            <a:off x="112857" y="153582"/>
            <a:ext cx="7768590" cy="1011698"/>
          </a:xfrm>
        </p:spPr>
        <p:txBody>
          <a:bodyPr/>
          <a:lstStyle/>
          <a:p>
            <a:r>
              <a:rPr lang="en-US" dirty="0"/>
              <a:t>The IBM Blockchain platform</a:t>
            </a:r>
          </a:p>
        </p:txBody>
      </p:sp>
      <p:sp>
        <p:nvSpPr>
          <p:cNvPr id="3" name="Text Placeholder 2">
            <a:extLst>
              <a:ext uri="{FF2B5EF4-FFF2-40B4-BE49-F238E27FC236}">
                <a16:creationId xmlns:a16="http://schemas.microsoft.com/office/drawing/2014/main" id="{69D477DB-04A5-A647-9152-35C9B81C2007}"/>
              </a:ext>
            </a:extLst>
          </p:cNvPr>
          <p:cNvSpPr>
            <a:spLocks noGrp="1"/>
          </p:cNvSpPr>
          <p:nvPr>
            <p:ph type="body" sz="quarter" idx="22"/>
          </p:nvPr>
        </p:nvSpPr>
        <p:spPr>
          <a:xfrm>
            <a:off x="190499" y="1269882"/>
            <a:ext cx="4248261" cy="2194560"/>
          </a:xfrm>
        </p:spPr>
        <p:txBody>
          <a:bodyPr lIns="0" tIns="0" rIns="0" bIns="0">
            <a:noAutofit/>
          </a:bodyPr>
          <a:lstStyle/>
          <a:p>
            <a:pPr marL="0" indent="0">
              <a:buNone/>
            </a:pPr>
            <a:r>
              <a:rPr lang="en-US" dirty="0">
                <a:latin typeface="IBM Plex Sans" panose="020B0503050000000000" pitchFamily="34" charset="77"/>
                <a:ea typeface="Arial" charset="0"/>
                <a:cs typeface="Arial" charset="0"/>
              </a:rPr>
              <a:t>A fully integrated enterprise-ready blockchain platform designed to </a:t>
            </a:r>
            <a:r>
              <a:rPr lang="en-US" dirty="0">
                <a:solidFill>
                  <a:schemeClr val="accent4"/>
                </a:solidFill>
                <a:latin typeface="IBM Plex Sans" panose="020B0503050000000000" pitchFamily="34" charset="77"/>
                <a:ea typeface="Arial" charset="0"/>
                <a:cs typeface="Arial" charset="0"/>
              </a:rPr>
              <a:t>accelerate the development</a:t>
            </a:r>
            <a:r>
              <a:rPr lang="en-US" dirty="0">
                <a:latin typeface="IBM Plex Sans" panose="020B0503050000000000" pitchFamily="34" charset="77"/>
                <a:ea typeface="Arial" charset="0"/>
                <a:cs typeface="Arial" charset="0"/>
              </a:rPr>
              <a:t>, governance, </a:t>
            </a:r>
            <a:br>
              <a:rPr lang="en-US" dirty="0">
                <a:latin typeface="IBM Plex Sans" panose="020B0503050000000000" pitchFamily="34" charset="77"/>
                <a:ea typeface="Arial" charset="0"/>
                <a:cs typeface="Arial" charset="0"/>
              </a:rPr>
            </a:br>
            <a:r>
              <a:rPr lang="en-US" dirty="0">
                <a:latin typeface="IBM Plex Sans" panose="020B0503050000000000" pitchFamily="34" charset="77"/>
                <a:ea typeface="Arial" charset="0"/>
                <a:cs typeface="Arial" charset="0"/>
              </a:rPr>
              <a:t>and operation of a multi-institution business network</a:t>
            </a:r>
            <a:endParaRPr lang="en-US" dirty="0">
              <a:latin typeface="IBM Plex Sans" panose="020B0503050000000000" pitchFamily="34" charset="77"/>
            </a:endParaRPr>
          </a:p>
          <a:p>
            <a:pPr marL="173736" lvl="2" indent="-173736" defTabSz="914378" fontAlgn="base">
              <a:spcBef>
                <a:spcPts val="288"/>
              </a:spcBef>
              <a:buClr>
                <a:schemeClr val="tx1"/>
              </a:buClr>
              <a:buFont typeface="Arial" panose="020B0604020202020204" pitchFamily="34" charset="0"/>
              <a:buChar char="•"/>
              <a:defRPr/>
            </a:pPr>
            <a:r>
              <a:rPr lang="en-US" dirty="0">
                <a:solidFill>
                  <a:schemeClr val="accent4"/>
                </a:solidFill>
                <a:latin typeface="IBM Plex Sans" panose="020B0503050203000203" pitchFamily="34" charset="77"/>
                <a:ea typeface="Arial" charset="0"/>
                <a:cs typeface="Arial" charset="0"/>
              </a:rPr>
              <a:t>Developer tools </a:t>
            </a:r>
            <a:r>
              <a:rPr lang="en-US" dirty="0">
                <a:latin typeface="IBM Plex Sans" panose="020B0503050203000203" pitchFamily="34" charset="77"/>
                <a:ea typeface="Arial" charset="0"/>
                <a:cs typeface="Arial" charset="0"/>
              </a:rPr>
              <a:t>make use of Hyperledger Composer </a:t>
            </a:r>
            <a:br>
              <a:rPr lang="en-US" dirty="0">
                <a:latin typeface="IBM Plex Sans" panose="020B0503050203000203" pitchFamily="34" charset="77"/>
                <a:ea typeface="Arial" charset="0"/>
                <a:cs typeface="Arial" charset="0"/>
              </a:rPr>
            </a:br>
            <a:r>
              <a:rPr lang="en-US" dirty="0">
                <a:latin typeface="IBM Plex Sans" panose="020B0503050203000203" pitchFamily="34" charset="77"/>
                <a:ea typeface="Arial" charset="0"/>
                <a:cs typeface="Arial" charset="0"/>
              </a:rPr>
              <a:t>to quickly build blockchain application</a:t>
            </a:r>
          </a:p>
          <a:p>
            <a:pPr marL="173736" lvl="2" indent="-173736" defTabSz="914378" fontAlgn="base">
              <a:spcBef>
                <a:spcPts val="288"/>
              </a:spcBef>
              <a:buFont typeface="Arial" panose="020B0604020202020204" pitchFamily="34" charset="0"/>
              <a:buChar char="•"/>
              <a:defRPr/>
            </a:pPr>
            <a:r>
              <a:rPr lang="en-US" dirty="0">
                <a:latin typeface="IBM Plex Sans" panose="020B0503050203000203" pitchFamily="34" charset="77"/>
                <a:ea typeface="Arial" charset="0"/>
                <a:cs typeface="Arial" charset="0"/>
              </a:rPr>
              <a:t>Hyperledger Fabric provides the ledger, managed </a:t>
            </a:r>
            <a:br>
              <a:rPr lang="en-US" dirty="0">
                <a:latin typeface="IBM Plex Sans" panose="020B0503050203000203" pitchFamily="34" charset="77"/>
                <a:ea typeface="Arial" charset="0"/>
                <a:cs typeface="Arial" charset="0"/>
              </a:rPr>
            </a:br>
            <a:r>
              <a:rPr lang="en-US" dirty="0">
                <a:latin typeface="IBM Plex Sans" panose="020B0503050203000203" pitchFamily="34" charset="77"/>
                <a:ea typeface="Arial" charset="0"/>
                <a:cs typeface="Arial" charset="0"/>
              </a:rPr>
              <a:t>through a set of </a:t>
            </a:r>
            <a:r>
              <a:rPr lang="en-US" dirty="0">
                <a:solidFill>
                  <a:schemeClr val="accent4"/>
                </a:solidFill>
                <a:latin typeface="IBM Plex Sans" panose="020B0503050203000203" pitchFamily="34" charset="77"/>
                <a:ea typeface="Arial" charset="0"/>
                <a:cs typeface="Arial" charset="0"/>
              </a:rPr>
              <a:t>operational tools</a:t>
            </a:r>
          </a:p>
          <a:p>
            <a:pPr marL="173736" lvl="2" indent="-173736" defTabSz="914378" fontAlgn="base">
              <a:spcBef>
                <a:spcPts val="288"/>
              </a:spcBef>
              <a:buClr>
                <a:schemeClr val="tx1"/>
              </a:buClr>
              <a:buFont typeface="Arial" panose="020B0604020202020204" pitchFamily="34" charset="0"/>
              <a:buChar char="•"/>
              <a:defRPr/>
            </a:pPr>
            <a:r>
              <a:rPr lang="en-US" dirty="0">
                <a:solidFill>
                  <a:schemeClr val="accent4"/>
                </a:solidFill>
                <a:latin typeface="IBM Plex Sans" panose="020B0503050203000203" pitchFamily="34" charset="77"/>
                <a:ea typeface="Arial" charset="0"/>
                <a:cs typeface="Arial" charset="0"/>
              </a:rPr>
              <a:t>Governance tools </a:t>
            </a:r>
            <a:r>
              <a:rPr lang="en-US" dirty="0">
                <a:latin typeface="IBM Plex Sans" panose="020B0503050203000203" pitchFamily="34" charset="77"/>
                <a:ea typeface="Arial" charset="0"/>
                <a:cs typeface="Arial" charset="0"/>
              </a:rPr>
              <a:t>for democratic management </a:t>
            </a:r>
            <a:br>
              <a:rPr lang="en-US" dirty="0">
                <a:latin typeface="IBM Plex Sans" panose="020B0503050203000203" pitchFamily="34" charset="77"/>
                <a:ea typeface="Arial" charset="0"/>
                <a:cs typeface="Arial" charset="0"/>
              </a:rPr>
            </a:br>
            <a:r>
              <a:rPr lang="en-US" dirty="0">
                <a:latin typeface="IBM Plex Sans" panose="020B0503050203000203" pitchFamily="34" charset="77"/>
                <a:ea typeface="Arial" charset="0"/>
                <a:cs typeface="Arial" charset="0"/>
              </a:rPr>
              <a:t>of the business network</a:t>
            </a:r>
          </a:p>
          <a:p>
            <a:pPr marL="173736" lvl="2" indent="-173736" defTabSz="914378" fontAlgn="base">
              <a:spcBef>
                <a:spcPts val="288"/>
              </a:spcBef>
              <a:buFont typeface="Arial" panose="020B0604020202020204" pitchFamily="34" charset="0"/>
              <a:buChar char="•"/>
              <a:defRPr/>
            </a:pPr>
            <a:r>
              <a:rPr lang="en-US" dirty="0">
                <a:latin typeface="IBM Plex Sans" panose="020B0503050203000203" pitchFamily="34" charset="77"/>
                <a:ea typeface="Arial" charset="0"/>
                <a:cs typeface="Arial" charset="0"/>
              </a:rPr>
              <a:t>The highly secure and performant </a:t>
            </a:r>
            <a:r>
              <a:rPr lang="en-US" dirty="0">
                <a:solidFill>
                  <a:schemeClr val="accent4"/>
                </a:solidFill>
                <a:latin typeface="IBM Plex Sans" panose="020B0503050203000203" pitchFamily="34" charset="77"/>
                <a:ea typeface="Arial" charset="0"/>
                <a:cs typeface="Arial" charset="0"/>
              </a:rPr>
              <a:t>IBM Cloud™ </a:t>
            </a:r>
            <a:r>
              <a:rPr lang="en-US" dirty="0">
                <a:latin typeface="IBM Plex Sans" panose="020B0503050203000203" pitchFamily="34" charset="77"/>
                <a:ea typeface="Arial" charset="0"/>
                <a:cs typeface="Arial" charset="0"/>
              </a:rPr>
              <a:t>environment</a:t>
            </a:r>
          </a:p>
          <a:p>
            <a:endParaRPr lang="en-US" dirty="0"/>
          </a:p>
        </p:txBody>
      </p:sp>
      <p:grpSp>
        <p:nvGrpSpPr>
          <p:cNvPr id="5" name="Group 4">
            <a:extLst>
              <a:ext uri="{FF2B5EF4-FFF2-40B4-BE49-F238E27FC236}">
                <a16:creationId xmlns:a16="http://schemas.microsoft.com/office/drawing/2014/main" id="{A6B87BE8-5F5A-2C4C-BDFD-6A5697A20631}"/>
              </a:ext>
            </a:extLst>
          </p:cNvPr>
          <p:cNvGrpSpPr/>
          <p:nvPr/>
        </p:nvGrpSpPr>
        <p:grpSpPr>
          <a:xfrm>
            <a:off x="4872943" y="1345297"/>
            <a:ext cx="3639603" cy="1823292"/>
            <a:chOff x="5283907" y="1197109"/>
            <a:chExt cx="3639603" cy="1823292"/>
          </a:xfrm>
          <a:effectLst/>
        </p:grpSpPr>
        <p:sp>
          <p:nvSpPr>
            <p:cNvPr id="6" name="Rounded Rectangle 5">
              <a:extLst>
                <a:ext uri="{FF2B5EF4-FFF2-40B4-BE49-F238E27FC236}">
                  <a16:creationId xmlns:a16="http://schemas.microsoft.com/office/drawing/2014/main" id="{B2C60878-C112-314D-875F-FE8CE14F2221}"/>
                </a:ext>
              </a:extLst>
            </p:cNvPr>
            <p:cNvSpPr/>
            <p:nvPr/>
          </p:nvSpPr>
          <p:spPr>
            <a:xfrm>
              <a:off x="5672673" y="2177448"/>
              <a:ext cx="2565376" cy="392805"/>
            </a:xfrm>
            <a:prstGeom prst="roundRect">
              <a:avLst>
                <a:gd name="adj" fmla="val 369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77"/>
              </a:endParaRPr>
            </a:p>
          </p:txBody>
        </p:sp>
        <p:grpSp>
          <p:nvGrpSpPr>
            <p:cNvPr id="7" name="Group 6">
              <a:extLst>
                <a:ext uri="{FF2B5EF4-FFF2-40B4-BE49-F238E27FC236}">
                  <a16:creationId xmlns:a16="http://schemas.microsoft.com/office/drawing/2014/main" id="{C5EDBC04-7723-8340-AB39-9E1005A3A24C}"/>
                </a:ext>
              </a:extLst>
            </p:cNvPr>
            <p:cNvGrpSpPr/>
            <p:nvPr/>
          </p:nvGrpSpPr>
          <p:grpSpPr>
            <a:xfrm>
              <a:off x="5608345" y="1683184"/>
              <a:ext cx="2494986" cy="418373"/>
              <a:chOff x="4897934" y="1632831"/>
              <a:chExt cx="2813996" cy="490232"/>
            </a:xfrm>
          </p:grpSpPr>
          <p:sp>
            <p:nvSpPr>
              <p:cNvPr id="22" name="Rounded Rectangle 21">
                <a:extLst>
                  <a:ext uri="{FF2B5EF4-FFF2-40B4-BE49-F238E27FC236}">
                    <a16:creationId xmlns:a16="http://schemas.microsoft.com/office/drawing/2014/main" id="{9820711D-7199-2B45-BA9D-13509CDA536E}"/>
                  </a:ext>
                </a:extLst>
              </p:cNvPr>
              <p:cNvSpPr/>
              <p:nvPr/>
            </p:nvSpPr>
            <p:spPr>
              <a:xfrm>
                <a:off x="4897934" y="1632831"/>
                <a:ext cx="2813996" cy="490232"/>
              </a:xfrm>
              <a:prstGeom prst="roundRect">
                <a:avLst>
                  <a:gd name="adj" fmla="val 369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77"/>
                </a:endParaRPr>
              </a:p>
            </p:txBody>
          </p:sp>
          <p:sp>
            <p:nvSpPr>
              <p:cNvPr id="23" name="TextBox 22">
                <a:extLst>
                  <a:ext uri="{FF2B5EF4-FFF2-40B4-BE49-F238E27FC236}">
                    <a16:creationId xmlns:a16="http://schemas.microsoft.com/office/drawing/2014/main" id="{A818C548-A38E-A24B-966E-9A2EE6FB654A}"/>
                  </a:ext>
                </a:extLst>
              </p:cNvPr>
              <p:cNvSpPr txBox="1"/>
              <p:nvPr/>
            </p:nvSpPr>
            <p:spPr>
              <a:xfrm>
                <a:off x="5211079" y="1690364"/>
                <a:ext cx="2294667" cy="36064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77"/>
                  </a:rPr>
                  <a:t>Hyperledger</a:t>
                </a: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77"/>
                  </a:rPr>
                  <a:t> </a:t>
                </a: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77"/>
                  </a:rPr>
                  <a:t>Composer</a:t>
                </a:r>
              </a:p>
            </p:txBody>
          </p:sp>
        </p:grpSp>
        <p:sp>
          <p:nvSpPr>
            <p:cNvPr id="8" name="Rounded Rectangle 7">
              <a:extLst>
                <a:ext uri="{FF2B5EF4-FFF2-40B4-BE49-F238E27FC236}">
                  <a16:creationId xmlns:a16="http://schemas.microsoft.com/office/drawing/2014/main" id="{68A266D4-1D7D-1B4D-9370-35430A2F748C}"/>
                </a:ext>
              </a:extLst>
            </p:cNvPr>
            <p:cNvSpPr/>
            <p:nvPr/>
          </p:nvSpPr>
          <p:spPr>
            <a:xfrm>
              <a:off x="5283907" y="1197109"/>
              <a:ext cx="330156" cy="1823291"/>
            </a:xfrm>
            <a:prstGeom prst="roundRect">
              <a:avLst>
                <a:gd name="adj" fmla="val 369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77"/>
              </a:endParaRPr>
            </a:p>
          </p:txBody>
        </p:sp>
        <p:sp>
          <p:nvSpPr>
            <p:cNvPr id="9" name="TextBox 8">
              <a:extLst>
                <a:ext uri="{FF2B5EF4-FFF2-40B4-BE49-F238E27FC236}">
                  <a16:creationId xmlns:a16="http://schemas.microsoft.com/office/drawing/2014/main" id="{820F6D73-EE65-A447-A053-19C85D8D318D}"/>
                </a:ext>
              </a:extLst>
            </p:cNvPr>
            <p:cNvSpPr txBox="1"/>
            <p:nvPr/>
          </p:nvSpPr>
          <p:spPr>
            <a:xfrm rot="16200000">
              <a:off x="4700660" y="1952810"/>
              <a:ext cx="1487908"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77"/>
                </a:rPr>
                <a:t>Developer</a:t>
              </a: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77"/>
                </a:rPr>
                <a:t> </a:t>
              </a: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77"/>
                </a:rPr>
                <a:t>Tools</a:t>
              </a:r>
            </a:p>
          </p:txBody>
        </p:sp>
        <p:sp>
          <p:nvSpPr>
            <p:cNvPr id="10" name="Rounded Rectangle 9">
              <a:extLst>
                <a:ext uri="{FF2B5EF4-FFF2-40B4-BE49-F238E27FC236}">
                  <a16:creationId xmlns:a16="http://schemas.microsoft.com/office/drawing/2014/main" id="{E155A461-6486-AA4C-A9E2-A2F6CF54621C}"/>
                </a:ext>
              </a:extLst>
            </p:cNvPr>
            <p:cNvSpPr/>
            <p:nvPr/>
          </p:nvSpPr>
          <p:spPr>
            <a:xfrm>
              <a:off x="5672673" y="2627847"/>
              <a:ext cx="2430658" cy="392553"/>
            </a:xfrm>
            <a:prstGeom prst="roundRect">
              <a:avLst>
                <a:gd name="adj" fmla="val 369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77"/>
              </a:endParaRPr>
            </a:p>
          </p:txBody>
        </p:sp>
        <p:sp>
          <p:nvSpPr>
            <p:cNvPr id="11" name="TextBox 10">
              <a:extLst>
                <a:ext uri="{FF2B5EF4-FFF2-40B4-BE49-F238E27FC236}">
                  <a16:creationId xmlns:a16="http://schemas.microsoft.com/office/drawing/2014/main" id="{D3AE0186-2DDC-7C4B-8FF8-8EF96D3D0820}"/>
                </a:ext>
              </a:extLst>
            </p:cNvPr>
            <p:cNvSpPr txBox="1"/>
            <p:nvPr/>
          </p:nvSpPr>
          <p:spPr>
            <a:xfrm>
              <a:off x="6376603" y="2659955"/>
              <a:ext cx="1021433"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77"/>
                </a:rPr>
                <a:t>IBM Cloud</a:t>
              </a:r>
            </a:p>
          </p:txBody>
        </p:sp>
        <p:sp>
          <p:nvSpPr>
            <p:cNvPr id="12" name="Rounded Rectangle 11">
              <a:extLst>
                <a:ext uri="{FF2B5EF4-FFF2-40B4-BE49-F238E27FC236}">
                  <a16:creationId xmlns:a16="http://schemas.microsoft.com/office/drawing/2014/main" id="{0E8CDB9F-7A14-7449-BC0F-2716D0964950}"/>
                </a:ext>
              </a:extLst>
            </p:cNvPr>
            <p:cNvSpPr/>
            <p:nvPr/>
          </p:nvSpPr>
          <p:spPr>
            <a:xfrm>
              <a:off x="8189027" y="1197109"/>
              <a:ext cx="330156" cy="1823291"/>
            </a:xfrm>
            <a:prstGeom prst="roundRect">
              <a:avLst>
                <a:gd name="adj" fmla="val 369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77"/>
              </a:endParaRPr>
            </a:p>
          </p:txBody>
        </p:sp>
        <p:sp>
          <p:nvSpPr>
            <p:cNvPr id="13" name="TextBox 12">
              <a:extLst>
                <a:ext uri="{FF2B5EF4-FFF2-40B4-BE49-F238E27FC236}">
                  <a16:creationId xmlns:a16="http://schemas.microsoft.com/office/drawing/2014/main" id="{CABCCE87-92A3-1645-9973-B6051B42E15D}"/>
                </a:ext>
              </a:extLst>
            </p:cNvPr>
            <p:cNvSpPr txBox="1"/>
            <p:nvPr/>
          </p:nvSpPr>
          <p:spPr>
            <a:xfrm rot="16200000">
              <a:off x="7543264" y="2002513"/>
              <a:ext cx="1612942"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77"/>
                </a:rPr>
                <a:t>Operational Tools</a:t>
              </a:r>
            </a:p>
          </p:txBody>
        </p:sp>
        <p:sp>
          <p:nvSpPr>
            <p:cNvPr id="14" name="Rounded Rectangle 13">
              <a:extLst>
                <a:ext uri="{FF2B5EF4-FFF2-40B4-BE49-F238E27FC236}">
                  <a16:creationId xmlns:a16="http://schemas.microsoft.com/office/drawing/2014/main" id="{2A4DD34E-9A48-A344-B3BD-8DE8451E8B1A}"/>
                </a:ext>
              </a:extLst>
            </p:cNvPr>
            <p:cNvSpPr/>
            <p:nvPr/>
          </p:nvSpPr>
          <p:spPr>
            <a:xfrm>
              <a:off x="8593354" y="1197257"/>
              <a:ext cx="330156" cy="1823144"/>
            </a:xfrm>
            <a:prstGeom prst="roundRect">
              <a:avLst>
                <a:gd name="adj" fmla="val 369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77"/>
              </a:endParaRPr>
            </a:p>
          </p:txBody>
        </p:sp>
        <p:sp>
          <p:nvSpPr>
            <p:cNvPr id="15" name="TextBox 14">
              <a:extLst>
                <a:ext uri="{FF2B5EF4-FFF2-40B4-BE49-F238E27FC236}">
                  <a16:creationId xmlns:a16="http://schemas.microsoft.com/office/drawing/2014/main" id="{BA0DC71C-0C36-BC45-AD39-BDEA91341DD3}"/>
                </a:ext>
              </a:extLst>
            </p:cNvPr>
            <p:cNvSpPr txBox="1"/>
            <p:nvPr/>
          </p:nvSpPr>
          <p:spPr>
            <a:xfrm rot="16200000">
              <a:off x="7947954" y="2002513"/>
              <a:ext cx="1623650"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77"/>
                </a:rPr>
                <a:t>Governance Tools</a:t>
              </a:r>
            </a:p>
          </p:txBody>
        </p:sp>
        <p:grpSp>
          <p:nvGrpSpPr>
            <p:cNvPr id="16" name="Group 15">
              <a:extLst>
                <a:ext uri="{FF2B5EF4-FFF2-40B4-BE49-F238E27FC236}">
                  <a16:creationId xmlns:a16="http://schemas.microsoft.com/office/drawing/2014/main" id="{BFB59F3B-9A37-4445-889E-46F32E336E66}"/>
                </a:ext>
              </a:extLst>
            </p:cNvPr>
            <p:cNvGrpSpPr/>
            <p:nvPr/>
          </p:nvGrpSpPr>
          <p:grpSpPr>
            <a:xfrm>
              <a:off x="5688550" y="1205419"/>
              <a:ext cx="2414781" cy="410063"/>
              <a:chOff x="2706161" y="2543348"/>
              <a:chExt cx="2723536" cy="490232"/>
            </a:xfrm>
            <a:solidFill>
              <a:schemeClr val="accent6"/>
            </a:solidFill>
          </p:grpSpPr>
          <p:sp>
            <p:nvSpPr>
              <p:cNvPr id="20" name="Rounded Rectangle 19">
                <a:extLst>
                  <a:ext uri="{FF2B5EF4-FFF2-40B4-BE49-F238E27FC236}">
                    <a16:creationId xmlns:a16="http://schemas.microsoft.com/office/drawing/2014/main" id="{9EB64680-3916-1C41-B57E-1DFE722B827A}"/>
                  </a:ext>
                </a:extLst>
              </p:cNvPr>
              <p:cNvSpPr/>
              <p:nvPr/>
            </p:nvSpPr>
            <p:spPr>
              <a:xfrm>
                <a:off x="2706161" y="2543348"/>
                <a:ext cx="2723536" cy="490232"/>
              </a:xfrm>
              <a:prstGeom prst="roundRect">
                <a:avLst>
                  <a:gd name="adj" fmla="val 369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77"/>
                </a:endParaRPr>
              </a:p>
            </p:txBody>
          </p:sp>
          <p:sp>
            <p:nvSpPr>
              <p:cNvPr id="21" name="TextBox 20">
                <a:extLst>
                  <a:ext uri="{FF2B5EF4-FFF2-40B4-BE49-F238E27FC236}">
                    <a16:creationId xmlns:a16="http://schemas.microsoft.com/office/drawing/2014/main" id="{EDBEDA98-8FC6-A247-A6D1-62E023858199}"/>
                  </a:ext>
                </a:extLst>
              </p:cNvPr>
              <p:cNvSpPr txBox="1"/>
              <p:nvPr/>
            </p:nvSpPr>
            <p:spPr>
              <a:xfrm>
                <a:off x="2944208" y="2600880"/>
                <a:ext cx="2263933" cy="36794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77"/>
                  </a:rPr>
                  <a:t>Blockchain application</a:t>
                </a:r>
              </a:p>
            </p:txBody>
          </p:sp>
        </p:grpSp>
        <p:sp>
          <p:nvSpPr>
            <p:cNvPr id="17" name="TextBox 16">
              <a:extLst>
                <a:ext uri="{FF2B5EF4-FFF2-40B4-BE49-F238E27FC236}">
                  <a16:creationId xmlns:a16="http://schemas.microsoft.com/office/drawing/2014/main" id="{FDDA0D47-9914-F643-B841-5E58B70AA9FC}"/>
                </a:ext>
              </a:extLst>
            </p:cNvPr>
            <p:cNvSpPr txBox="1"/>
            <p:nvPr/>
          </p:nvSpPr>
          <p:spPr>
            <a:xfrm>
              <a:off x="6042110" y="2221790"/>
              <a:ext cx="1705916" cy="30777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77"/>
                </a:rPr>
                <a:t>Hyperledger Fabric</a:t>
              </a:r>
            </a:p>
          </p:txBody>
        </p:sp>
      </p:grpSp>
      <p:sp>
        <p:nvSpPr>
          <p:cNvPr id="24" name="Content Placeholder 2">
            <a:extLst>
              <a:ext uri="{FF2B5EF4-FFF2-40B4-BE49-F238E27FC236}">
                <a16:creationId xmlns:a16="http://schemas.microsoft.com/office/drawing/2014/main" id="{66236B98-F634-1546-86F7-B73226E1A3C0}"/>
              </a:ext>
            </a:extLst>
          </p:cNvPr>
          <p:cNvSpPr txBox="1">
            <a:spLocks/>
          </p:cNvSpPr>
          <p:nvPr/>
        </p:nvSpPr>
        <p:spPr>
          <a:xfrm>
            <a:off x="190500" y="3643286"/>
            <a:ext cx="2019925" cy="840783"/>
          </a:xfrm>
          <a:prstGeom prst="rect">
            <a:avLst/>
          </a:prstGeom>
        </p:spPr>
        <p:txBody>
          <a:bodyPr lIns="0" tIns="0" rIns="0" bIns="0"/>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00"/>
              </a:spcBef>
              <a:spcAft>
                <a:spcPts val="300"/>
              </a:spcAft>
              <a:buNone/>
            </a:pPr>
            <a:r>
              <a:rPr lang="en-US" sz="1100" b="1" spc="11" dirty="0">
                <a:latin typeface="IBM Plex Sans" charset="0"/>
                <a:ea typeface="IBM Plex Sans" charset="0"/>
                <a:cs typeface="IBM Plex Sans" charset="0"/>
              </a:rPr>
              <a:t>Network convening power </a:t>
            </a:r>
          </a:p>
          <a:p>
            <a:pPr marL="0" indent="0">
              <a:spcBef>
                <a:spcPts val="300"/>
              </a:spcBef>
              <a:spcAft>
                <a:spcPts val="300"/>
              </a:spcAft>
              <a:buNone/>
            </a:pPr>
            <a:r>
              <a:rPr lang="en-US" sz="1050" dirty="0">
                <a:latin typeface="IBM Plex Sans" charset="0"/>
                <a:ea typeface="IBM Plex Sans" charset="0"/>
                <a:cs typeface="IBM Plex Sans" charset="0"/>
              </a:rPr>
              <a:t>IBM provides global leadership </a:t>
            </a:r>
            <a:br>
              <a:rPr lang="en-US" sz="1050" dirty="0">
                <a:latin typeface="IBM Plex Sans" charset="0"/>
                <a:ea typeface="IBM Plex Sans" charset="0"/>
                <a:cs typeface="IBM Plex Sans" charset="0"/>
              </a:rPr>
            </a:br>
            <a:r>
              <a:rPr lang="en-US" sz="1050" dirty="0">
                <a:latin typeface="IBM Plex Sans" charset="0"/>
                <a:ea typeface="IBM Plex Sans" charset="0"/>
                <a:cs typeface="IBM Plex Sans" charset="0"/>
              </a:rPr>
              <a:t>in education and blockchain.</a:t>
            </a:r>
          </a:p>
        </p:txBody>
      </p:sp>
      <p:sp>
        <p:nvSpPr>
          <p:cNvPr id="28" name="Content Placeholder 2">
            <a:extLst>
              <a:ext uri="{FF2B5EF4-FFF2-40B4-BE49-F238E27FC236}">
                <a16:creationId xmlns:a16="http://schemas.microsoft.com/office/drawing/2014/main" id="{1ECCC628-45E1-8744-89F3-33DA897AC2EC}"/>
              </a:ext>
            </a:extLst>
          </p:cNvPr>
          <p:cNvSpPr txBox="1">
            <a:spLocks/>
          </p:cNvSpPr>
          <p:nvPr/>
        </p:nvSpPr>
        <p:spPr>
          <a:xfrm>
            <a:off x="2339897" y="3643286"/>
            <a:ext cx="2084695" cy="840783"/>
          </a:xfrm>
          <a:prstGeom prst="rect">
            <a:avLst/>
          </a:prstGeom>
        </p:spPr>
        <p:txBody>
          <a:bodyPr lIns="0" tIns="0" rIns="0" bIns="0"/>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5080" indent="0">
              <a:spcBef>
                <a:spcPts val="300"/>
              </a:spcBef>
              <a:spcAft>
                <a:spcPts val="300"/>
              </a:spcAft>
              <a:buNone/>
              <a:defRPr/>
            </a:pPr>
            <a:r>
              <a:rPr lang="en-US" sz="1100" b="1" spc="11" dirty="0">
                <a:latin typeface="IBM Plex Sans" charset="0"/>
                <a:ea typeface="IBM Plex Sans" charset="0"/>
                <a:cs typeface="IBM Plex Sans" charset="0"/>
              </a:rPr>
              <a:t>IBM Blockchain platform</a:t>
            </a:r>
            <a:endParaRPr lang="en-US" sz="1050" b="1" spc="11" dirty="0">
              <a:latin typeface="IBM Plex Sans" charset="0"/>
              <a:ea typeface="IBM Plex Sans" charset="0"/>
              <a:cs typeface="IBM Plex Sans" charset="0"/>
            </a:endParaRPr>
          </a:p>
          <a:p>
            <a:pPr marL="0" marR="5080" indent="0">
              <a:spcBef>
                <a:spcPts val="300"/>
              </a:spcBef>
              <a:spcAft>
                <a:spcPts val="300"/>
              </a:spcAft>
              <a:buNone/>
              <a:defRPr/>
            </a:pPr>
            <a:r>
              <a:rPr lang="en-US" sz="1050" dirty="0">
                <a:latin typeface="IBM Plex Sans" charset="0"/>
                <a:ea typeface="IBM Plex Sans" charset="0"/>
                <a:cs typeface="IBM Plex Sans" charset="0"/>
              </a:rPr>
              <a:t>IBM’s depth and breadth of blockchain technical and industry experience is an essential aspect of success. </a:t>
            </a:r>
          </a:p>
        </p:txBody>
      </p:sp>
      <p:sp>
        <p:nvSpPr>
          <p:cNvPr id="29" name="Content Placeholder 2">
            <a:extLst>
              <a:ext uri="{FF2B5EF4-FFF2-40B4-BE49-F238E27FC236}">
                <a16:creationId xmlns:a16="http://schemas.microsoft.com/office/drawing/2014/main" id="{28B02547-8BC1-EE4C-849E-4DF2BAF162C9}"/>
              </a:ext>
            </a:extLst>
          </p:cNvPr>
          <p:cNvSpPr txBox="1">
            <a:spLocks/>
          </p:cNvSpPr>
          <p:nvPr/>
        </p:nvSpPr>
        <p:spPr>
          <a:xfrm>
            <a:off x="4648200" y="3643286"/>
            <a:ext cx="1972975" cy="840783"/>
          </a:xfrm>
          <a:prstGeom prst="rect">
            <a:avLst/>
          </a:prstGeom>
        </p:spPr>
        <p:txBody>
          <a:bodyPr lIns="0" tIns="0" rIns="0" bIns="0"/>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00"/>
              </a:spcBef>
              <a:spcAft>
                <a:spcPts val="300"/>
              </a:spcAft>
              <a:buNone/>
              <a:defRPr/>
            </a:pPr>
            <a:r>
              <a:rPr lang="en-US" sz="1100" b="1" spc="11" dirty="0">
                <a:latin typeface="IBM Plex Sans" charset="0"/>
                <a:ea typeface="IBM Plex Sans" charset="0"/>
                <a:cs typeface="IBM Plex Sans" charset="0"/>
              </a:rPr>
              <a:t>Technical expertise</a:t>
            </a:r>
          </a:p>
          <a:p>
            <a:pPr marL="0" indent="0">
              <a:spcBef>
                <a:spcPts val="300"/>
              </a:spcBef>
              <a:spcAft>
                <a:spcPts val="300"/>
              </a:spcAft>
              <a:buNone/>
              <a:defRPr/>
            </a:pPr>
            <a:r>
              <a:rPr lang="en-US" sz="1050" dirty="0">
                <a:latin typeface="IBM Plex Sans" charset="0"/>
                <a:ea typeface="IBM Plex Sans" charset="0"/>
                <a:cs typeface="IBM Plex Sans" charset="0"/>
              </a:rPr>
              <a:t>IBM depth and breadth of expertise leads the education industry in blockchain transformation.</a:t>
            </a:r>
          </a:p>
        </p:txBody>
      </p:sp>
      <p:sp>
        <p:nvSpPr>
          <p:cNvPr id="30" name="Content Placeholder 2">
            <a:extLst>
              <a:ext uri="{FF2B5EF4-FFF2-40B4-BE49-F238E27FC236}">
                <a16:creationId xmlns:a16="http://schemas.microsoft.com/office/drawing/2014/main" id="{AC6DD8CF-F3BE-8940-9C7A-7999B80E52A1}"/>
              </a:ext>
            </a:extLst>
          </p:cNvPr>
          <p:cNvSpPr txBox="1">
            <a:spLocks/>
          </p:cNvSpPr>
          <p:nvPr/>
        </p:nvSpPr>
        <p:spPr>
          <a:xfrm>
            <a:off x="6750647" y="3643286"/>
            <a:ext cx="2084695" cy="840783"/>
          </a:xfrm>
          <a:prstGeom prst="rect">
            <a:avLst/>
          </a:prstGeom>
        </p:spPr>
        <p:txBody>
          <a:bodyPr lIns="0" tIns="0" rIns="0" bIns="0"/>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5080" indent="0">
              <a:buNone/>
              <a:defRPr/>
            </a:pPr>
            <a:r>
              <a:rPr lang="en-US" sz="1100" b="1" spc="11" dirty="0">
                <a:latin typeface="IBM Plex Sans" charset="0"/>
                <a:ea typeface="IBM Plex Sans" charset="0"/>
                <a:cs typeface="IBM Plex Sans" charset="0"/>
              </a:rPr>
              <a:t>Roadmap for the future</a:t>
            </a:r>
            <a:endParaRPr lang="en-US" sz="1050" dirty="0">
              <a:latin typeface="IBM Plex Sans" charset="0"/>
              <a:ea typeface="IBM Plex Sans" charset="0"/>
              <a:cs typeface="IBM Plex Sans" charset="0"/>
            </a:endParaRPr>
          </a:p>
          <a:p>
            <a:pPr marL="0" marR="3800" indent="0">
              <a:lnSpc>
                <a:spcPts val="1197"/>
              </a:lnSpc>
              <a:spcBef>
                <a:spcPts val="659"/>
              </a:spcBef>
              <a:buNone/>
              <a:defRPr/>
            </a:pPr>
            <a:r>
              <a:rPr lang="en-US" sz="1050" dirty="0">
                <a:latin typeface="IBM Plex Sans" charset="0"/>
                <a:ea typeface="IBM Plex Sans" charset="0"/>
                <a:cs typeface="IBM Plex Sans" charset="0"/>
              </a:rPr>
              <a:t>IBM’s guidance on education blockchain will assist the industry in growing its network.</a:t>
            </a:r>
          </a:p>
        </p:txBody>
      </p:sp>
    </p:spTree>
    <p:extLst>
      <p:ext uri="{BB962C8B-B14F-4D97-AF65-F5344CB8AC3E}">
        <p14:creationId xmlns:p14="http://schemas.microsoft.com/office/powerpoint/2010/main" val="179400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705985-2ABD-6A4C-8A5B-691AA23964D7}"/>
              </a:ext>
            </a:extLst>
          </p:cNvPr>
          <p:cNvSpPr>
            <a:spLocks noGrp="1"/>
          </p:cNvSpPr>
          <p:nvPr>
            <p:ph type="body" sz="quarter" idx="13"/>
          </p:nvPr>
        </p:nvSpPr>
        <p:spPr>
          <a:xfrm>
            <a:off x="125730" y="144464"/>
            <a:ext cx="7146798" cy="1011698"/>
          </a:xfrm>
        </p:spPr>
        <p:txBody>
          <a:bodyPr/>
          <a:lstStyle/>
          <a:p>
            <a:r>
              <a:rPr lang="en-US" dirty="0"/>
              <a:t>Tackling difficult problems with IBM Blockchain</a:t>
            </a:r>
          </a:p>
        </p:txBody>
      </p:sp>
      <p:pic>
        <p:nvPicPr>
          <p:cNvPr id="9" name="Picture 8">
            <a:extLst>
              <a:ext uri="{FF2B5EF4-FFF2-40B4-BE49-F238E27FC236}">
                <a16:creationId xmlns:a16="http://schemas.microsoft.com/office/drawing/2014/main" id="{CEB01AEB-553D-4C49-9C3C-320734C6D5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58711" y="1859394"/>
            <a:ext cx="2926080" cy="1996083"/>
          </a:xfrm>
          <a:prstGeom prst="rect">
            <a:avLst/>
          </a:prstGeom>
        </p:spPr>
      </p:pic>
      <p:pic>
        <p:nvPicPr>
          <p:cNvPr id="10" name="Picture 1" descr="[$696373BD7AD96944.jpg]">
            <a:extLst>
              <a:ext uri="{FF2B5EF4-FFF2-40B4-BE49-F238E27FC236}">
                <a16:creationId xmlns:a16="http://schemas.microsoft.com/office/drawing/2014/main" id="{855FE719-B99F-5849-A6D0-B473808DB2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77830" y="1859394"/>
            <a:ext cx="819004" cy="929265"/>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5388D0DC2B78D577.jpg]">
            <a:extLst>
              <a:ext uri="{FF2B5EF4-FFF2-40B4-BE49-F238E27FC236}">
                <a16:creationId xmlns:a16="http://schemas.microsoft.com/office/drawing/2014/main" id="{FAAD1150-DCA6-5146-A6C2-682DD6BADC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08475" y="2916013"/>
            <a:ext cx="1360056" cy="303437"/>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95C42FC-630E-7146-B75C-56F6C65E09B2}"/>
              </a:ext>
            </a:extLst>
          </p:cNvPr>
          <p:cNvPicPr>
            <a:picLocks noChangeAspect="1"/>
          </p:cNvPicPr>
          <p:nvPr/>
        </p:nvPicPr>
        <p:blipFill rotWithShape="1">
          <a:blip r:embed="rId5">
            <a:clrChange>
              <a:clrFrom>
                <a:srgbClr val="FFFFFF"/>
              </a:clrFrom>
              <a:clrTo>
                <a:srgbClr val="FFFFFF">
                  <a:alpha val="0"/>
                </a:srgbClr>
              </a:clrTo>
            </a:clrChange>
          </a:blip>
          <a:srcRect t="13869" r="53398"/>
          <a:stretch/>
        </p:blipFill>
        <p:spPr>
          <a:xfrm>
            <a:off x="125729" y="2092464"/>
            <a:ext cx="1667855" cy="1737360"/>
          </a:xfrm>
          <a:prstGeom prst="rect">
            <a:avLst/>
          </a:prstGeom>
        </p:spPr>
      </p:pic>
      <p:pic>
        <p:nvPicPr>
          <p:cNvPr id="12" name="Picture 11">
            <a:extLst>
              <a:ext uri="{FF2B5EF4-FFF2-40B4-BE49-F238E27FC236}">
                <a16:creationId xmlns:a16="http://schemas.microsoft.com/office/drawing/2014/main" id="{715C5F35-6F71-214F-909E-69842BF61936}"/>
              </a:ext>
            </a:extLst>
          </p:cNvPr>
          <p:cNvPicPr>
            <a:picLocks noChangeAspect="1"/>
          </p:cNvPicPr>
          <p:nvPr/>
        </p:nvPicPr>
        <p:blipFill rotWithShape="1">
          <a:blip r:embed="rId5">
            <a:clrChange>
              <a:clrFrom>
                <a:srgbClr val="FFFFFF"/>
              </a:clrFrom>
              <a:clrTo>
                <a:srgbClr val="FFFFFF">
                  <a:alpha val="0"/>
                </a:srgbClr>
              </a:clrTo>
            </a:clrChange>
          </a:blip>
          <a:srcRect l="46713" t="13869" r="149"/>
          <a:stretch/>
        </p:blipFill>
        <p:spPr>
          <a:xfrm>
            <a:off x="1664482" y="2092464"/>
            <a:ext cx="1901749" cy="1737360"/>
          </a:xfrm>
          <a:prstGeom prst="rect">
            <a:avLst/>
          </a:prstGeom>
        </p:spPr>
      </p:pic>
      <p:sp>
        <p:nvSpPr>
          <p:cNvPr id="13" name="Text Placeholder 2">
            <a:extLst>
              <a:ext uri="{FF2B5EF4-FFF2-40B4-BE49-F238E27FC236}">
                <a16:creationId xmlns:a16="http://schemas.microsoft.com/office/drawing/2014/main" id="{A8DBC405-8282-CB49-9F3C-D298948CE4B1}"/>
              </a:ext>
            </a:extLst>
          </p:cNvPr>
          <p:cNvSpPr>
            <a:spLocks noGrp="1"/>
          </p:cNvSpPr>
          <p:nvPr>
            <p:ph type="body" sz="quarter" idx="22"/>
          </p:nvPr>
        </p:nvSpPr>
        <p:spPr>
          <a:xfrm>
            <a:off x="125729" y="1269883"/>
            <a:ext cx="3182139" cy="475790"/>
          </a:xfrm>
        </p:spPr>
        <p:txBody>
          <a:bodyPr/>
          <a:lstStyle/>
          <a:p>
            <a:pPr marL="0" indent="0">
              <a:buNone/>
            </a:pPr>
            <a:r>
              <a:rPr lang="en-US" b="1" dirty="0">
                <a:latin typeface="IBM Plex Sans SemiBold" panose="020B0503050000000000" pitchFamily="34" charset="77"/>
              </a:rPr>
              <a:t>World Wire</a:t>
            </a:r>
            <a:r>
              <a:rPr lang="en-US" dirty="0">
                <a:latin typeface="IBM Plex Sans" charset="0"/>
                <a:ea typeface="IBM Plex Sans" charset="0"/>
                <a:cs typeface="IBM Plex Sans" charset="0"/>
                <a:sym typeface="Arial"/>
              </a:rPr>
              <a:t>—</a:t>
            </a:r>
            <a:r>
              <a:rPr lang="en-US" dirty="0">
                <a:latin typeface="IBM Plex Sans" panose="020B0503050000000000" pitchFamily="34" charset="77"/>
              </a:rPr>
              <a:t>Make cross border payments cheaper and faster</a:t>
            </a:r>
          </a:p>
        </p:txBody>
      </p:sp>
      <p:sp>
        <p:nvSpPr>
          <p:cNvPr id="14" name="Text Placeholder 2">
            <a:extLst>
              <a:ext uri="{FF2B5EF4-FFF2-40B4-BE49-F238E27FC236}">
                <a16:creationId xmlns:a16="http://schemas.microsoft.com/office/drawing/2014/main" id="{96591B8F-29AA-4B47-9184-F0245BF38238}"/>
              </a:ext>
            </a:extLst>
          </p:cNvPr>
          <p:cNvSpPr txBox="1">
            <a:spLocks/>
          </p:cNvSpPr>
          <p:nvPr/>
        </p:nvSpPr>
        <p:spPr>
          <a:xfrm>
            <a:off x="3730682" y="1269883"/>
            <a:ext cx="3182139" cy="475790"/>
          </a:xfrm>
          <a:prstGeom prst="rect">
            <a:avLst/>
          </a:prstGeom>
        </p:spPr>
        <p:txBody>
          <a:bodyPr vert="horz" lIns="91440" tIns="45720" rIns="91440" bIns="45720" rtlCol="0">
            <a:normAutofit/>
          </a:bodyPr>
          <a:lstStyle>
            <a:lvl1pPr marL="171450" indent="-171450" algn="l" defTabSz="457200" rtl="0" eaLnBrk="1" latinLnBrk="0" hangingPunct="1">
              <a:spcBef>
                <a:spcPct val="20000"/>
              </a:spcBef>
              <a:buFont typeface="Arial"/>
              <a:buChar char="•"/>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latin typeface="IBM Plex Sans SemiBold" panose="020B0503050000000000" pitchFamily="34" charset="77"/>
              </a:rPr>
              <a:t>Food Trust</a:t>
            </a:r>
            <a:r>
              <a:rPr lang="en-US" dirty="0">
                <a:latin typeface="IBM Plex Sans" charset="0"/>
                <a:ea typeface="IBM Plex Sans" charset="0"/>
                <a:cs typeface="IBM Plex Sans" charset="0"/>
                <a:sym typeface="Arial"/>
              </a:rPr>
              <a:t>—</a:t>
            </a:r>
            <a:r>
              <a:rPr lang="en-US" dirty="0">
                <a:latin typeface="IBM Plex Sans" panose="020B0503050000000000" pitchFamily="34" charset="77"/>
              </a:rPr>
              <a:t>Provide trusted information traceability to food</a:t>
            </a:r>
          </a:p>
        </p:txBody>
      </p:sp>
      <p:sp>
        <p:nvSpPr>
          <p:cNvPr id="15" name="Text Placeholder 2">
            <a:extLst>
              <a:ext uri="{FF2B5EF4-FFF2-40B4-BE49-F238E27FC236}">
                <a16:creationId xmlns:a16="http://schemas.microsoft.com/office/drawing/2014/main" id="{4C111475-8D49-7B4E-B7A9-8DABB46C4EB4}"/>
              </a:ext>
            </a:extLst>
          </p:cNvPr>
          <p:cNvSpPr txBox="1">
            <a:spLocks/>
          </p:cNvSpPr>
          <p:nvPr/>
        </p:nvSpPr>
        <p:spPr>
          <a:xfrm>
            <a:off x="7098248" y="1269883"/>
            <a:ext cx="2176896" cy="475790"/>
          </a:xfrm>
          <a:prstGeom prst="rect">
            <a:avLst/>
          </a:prstGeom>
        </p:spPr>
        <p:txBody>
          <a:bodyPr vert="horz" lIns="91440" tIns="45720" rIns="91440" bIns="45720" rtlCol="0">
            <a:normAutofit/>
          </a:bodyPr>
          <a:lstStyle>
            <a:lvl1pPr marL="171450" indent="-171450" algn="l" defTabSz="457200" rtl="0" eaLnBrk="1" latinLnBrk="0" hangingPunct="1">
              <a:spcBef>
                <a:spcPct val="20000"/>
              </a:spcBef>
              <a:buFont typeface="Arial"/>
              <a:buChar char="•"/>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IBM Plex Sans" panose="020B0503050000000000" pitchFamily="34" charset="77"/>
              </a:rPr>
              <a:t>Legitimize diamonds </a:t>
            </a:r>
            <a:br>
              <a:rPr lang="en-US" dirty="0">
                <a:latin typeface="IBM Plex Sans" panose="020B0503050000000000" pitchFamily="34" charset="77"/>
              </a:rPr>
            </a:br>
            <a:r>
              <a:rPr lang="en-US" dirty="0">
                <a:latin typeface="IBM Plex Sans" panose="020B0503050000000000" pitchFamily="34" charset="77"/>
              </a:rPr>
              <a:t>and reduce fraud</a:t>
            </a:r>
          </a:p>
          <a:p>
            <a:pPr marL="0" indent="0">
              <a:buNone/>
            </a:pPr>
            <a:endParaRPr lang="en-US" dirty="0">
              <a:latin typeface="IBM Plex Sans" panose="020B0503050000000000" pitchFamily="34" charset="77"/>
            </a:endParaRPr>
          </a:p>
        </p:txBody>
      </p:sp>
      <p:sp>
        <p:nvSpPr>
          <p:cNvPr id="16" name="TextBox 15">
            <a:extLst>
              <a:ext uri="{FF2B5EF4-FFF2-40B4-BE49-F238E27FC236}">
                <a16:creationId xmlns:a16="http://schemas.microsoft.com/office/drawing/2014/main" id="{860ED059-E325-7C46-AFB1-22F57FCE7885}"/>
              </a:ext>
            </a:extLst>
          </p:cNvPr>
          <p:cNvSpPr txBox="1"/>
          <p:nvPr/>
        </p:nvSpPr>
        <p:spPr>
          <a:xfrm>
            <a:off x="375609" y="1840681"/>
            <a:ext cx="1288873" cy="246221"/>
          </a:xfrm>
          <a:prstGeom prst="rect">
            <a:avLst/>
          </a:prstGeom>
          <a:noFill/>
        </p:spPr>
        <p:txBody>
          <a:bodyPr wrap="square" lIns="0" tIns="0" rIns="0" bIns="0" rtlCol="0">
            <a:spAutoFit/>
          </a:bodyPr>
          <a:lstStyle/>
          <a:p>
            <a:pPr algn="ctr"/>
            <a:r>
              <a:rPr lang="en-US" sz="800" dirty="0">
                <a:latin typeface="IBM Plex Sans" panose="020B0503050000000000" pitchFamily="34" charset="77"/>
              </a:rPr>
              <a:t>Current international payment system today</a:t>
            </a:r>
          </a:p>
        </p:txBody>
      </p:sp>
      <p:sp>
        <p:nvSpPr>
          <p:cNvPr id="17" name="TextBox 16">
            <a:extLst>
              <a:ext uri="{FF2B5EF4-FFF2-40B4-BE49-F238E27FC236}">
                <a16:creationId xmlns:a16="http://schemas.microsoft.com/office/drawing/2014/main" id="{F0C44158-2FB6-7740-B7F1-4A8E0BDEF8CD}"/>
              </a:ext>
            </a:extLst>
          </p:cNvPr>
          <p:cNvSpPr txBox="1"/>
          <p:nvPr/>
        </p:nvSpPr>
        <p:spPr>
          <a:xfrm>
            <a:off x="2166727" y="1840681"/>
            <a:ext cx="1210550" cy="246221"/>
          </a:xfrm>
          <a:prstGeom prst="rect">
            <a:avLst/>
          </a:prstGeom>
          <a:noFill/>
        </p:spPr>
        <p:txBody>
          <a:bodyPr wrap="square" lIns="0" tIns="0" rIns="0" bIns="0" rtlCol="0">
            <a:spAutoFit/>
          </a:bodyPr>
          <a:lstStyle/>
          <a:p>
            <a:pPr algn="ctr"/>
            <a:r>
              <a:rPr lang="en-US" sz="800" dirty="0">
                <a:solidFill>
                  <a:schemeClr val="accent4"/>
                </a:solidFill>
                <a:latin typeface="IBM Plex Sans" panose="020B0503050000000000" pitchFamily="34" charset="77"/>
              </a:rPr>
              <a:t>With IBM Blockchain World Wire tomorrow</a:t>
            </a:r>
          </a:p>
        </p:txBody>
      </p:sp>
    </p:spTree>
    <p:extLst>
      <p:ext uri="{BB962C8B-B14F-4D97-AF65-F5344CB8AC3E}">
        <p14:creationId xmlns:p14="http://schemas.microsoft.com/office/powerpoint/2010/main" val="262713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A61783-269F-704C-8624-FD7603CBEFDD}"/>
              </a:ext>
            </a:extLst>
          </p:cNvPr>
          <p:cNvSpPr>
            <a:spLocks noGrp="1"/>
          </p:cNvSpPr>
          <p:nvPr>
            <p:ph type="body" sz="quarter" idx="13"/>
          </p:nvPr>
        </p:nvSpPr>
        <p:spPr/>
        <p:txBody>
          <a:bodyPr/>
          <a:lstStyle/>
          <a:p>
            <a:r>
              <a:rPr lang="en-US" dirty="0"/>
              <a:t>IBM Food Trust</a:t>
            </a:r>
          </a:p>
        </p:txBody>
      </p:sp>
      <p:pic>
        <p:nvPicPr>
          <p:cNvPr id="4" name="Join the power of IBM Food Trust">
            <a:hlinkClick r:id="" action="ppaction://media"/>
            <a:extLst>
              <a:ext uri="{FF2B5EF4-FFF2-40B4-BE49-F238E27FC236}">
                <a16:creationId xmlns:a16="http://schemas.microsoft.com/office/drawing/2014/main" id="{528FBF8B-2B79-4245-9B3D-7771838E2560}"/>
              </a:ext>
            </a:extLst>
          </p:cNvPr>
          <p:cNvPicPr>
            <a:picLocks noRot="1" noChangeAspect="1"/>
          </p:cNvPicPr>
          <p:nvPr>
            <a:videoFile r:link="rId1"/>
          </p:nvPr>
        </p:nvPicPr>
        <p:blipFill>
          <a:blip r:embed="rId3"/>
          <a:stretch>
            <a:fillRect/>
          </a:stretch>
        </p:blipFill>
        <p:spPr>
          <a:xfrm>
            <a:off x="1524000" y="857250"/>
            <a:ext cx="6096000" cy="3429000"/>
          </a:xfrm>
          <a:prstGeom prst="rect">
            <a:avLst/>
          </a:prstGeom>
        </p:spPr>
      </p:pic>
    </p:spTree>
    <p:extLst>
      <p:ext uri="{BB962C8B-B14F-4D97-AF65-F5344CB8AC3E}">
        <p14:creationId xmlns:p14="http://schemas.microsoft.com/office/powerpoint/2010/main" val="139257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0E47CA-6A9E-DD43-8FA8-BB622DFCC598}"/>
              </a:ext>
            </a:extLst>
          </p:cNvPr>
          <p:cNvSpPr>
            <a:spLocks noGrp="1"/>
          </p:cNvSpPr>
          <p:nvPr>
            <p:ph type="body" sz="quarter" idx="13"/>
          </p:nvPr>
        </p:nvSpPr>
        <p:spPr>
          <a:xfrm>
            <a:off x="120846" y="144464"/>
            <a:ext cx="5786178" cy="1312479"/>
          </a:xfrm>
        </p:spPr>
        <p:txBody>
          <a:bodyPr/>
          <a:lstStyle/>
          <a:p>
            <a:r>
              <a:rPr lang="en-US" dirty="0"/>
              <a:t>We’re entering a new age of education</a:t>
            </a:r>
          </a:p>
        </p:txBody>
      </p:sp>
      <p:sp>
        <p:nvSpPr>
          <p:cNvPr id="7" name="Text Placeholder 1">
            <a:extLst>
              <a:ext uri="{FF2B5EF4-FFF2-40B4-BE49-F238E27FC236}">
                <a16:creationId xmlns:a16="http://schemas.microsoft.com/office/drawing/2014/main" id="{5AA6835D-8DB4-F146-875E-5EAF446D0405}"/>
              </a:ext>
            </a:extLst>
          </p:cNvPr>
          <p:cNvSpPr txBox="1">
            <a:spLocks/>
          </p:cNvSpPr>
          <p:nvPr/>
        </p:nvSpPr>
        <p:spPr>
          <a:xfrm>
            <a:off x="125413" y="1241871"/>
            <a:ext cx="1985951" cy="3340289"/>
          </a:xfrm>
          <a:prstGeom prst="rect">
            <a:avLst/>
          </a:prstGeom>
        </p:spPr>
        <p:txBody>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8" name="Text Placeholder 1">
            <a:extLst>
              <a:ext uri="{FF2B5EF4-FFF2-40B4-BE49-F238E27FC236}">
                <a16:creationId xmlns:a16="http://schemas.microsoft.com/office/drawing/2014/main" id="{45E2F03D-7AC9-7F48-92EA-980400A67097}"/>
              </a:ext>
            </a:extLst>
          </p:cNvPr>
          <p:cNvSpPr>
            <a:spLocks noGrp="1"/>
          </p:cNvSpPr>
          <p:nvPr/>
        </p:nvSpPr>
        <p:spPr>
          <a:xfrm>
            <a:off x="125413" y="1245616"/>
            <a:ext cx="3608387" cy="334028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0" indent="0" algn="l" defTabSz="457200" rtl="0" eaLnBrk="1" latinLnBrk="0" hangingPunct="1">
              <a:spcBef>
                <a:spcPct val="20000"/>
              </a:spcBef>
              <a:buFont typeface="Arial"/>
              <a:buNone/>
              <a:defRPr sz="1800" kern="1200" baseline="0">
                <a:solidFill>
                  <a:schemeClr val="tx1"/>
                </a:solidFill>
                <a:latin typeface="+mj-lt"/>
                <a:ea typeface="+mj-ea"/>
                <a:cs typeface="+mj-cs"/>
              </a:defRPr>
            </a:lvl1pPr>
            <a:lvl2pPr marL="742950" indent="-285750" algn="l" defTabSz="457200" rtl="0" eaLnBrk="1" latinLnBrk="0" hangingPunct="1">
              <a:spcBef>
                <a:spcPct val="20000"/>
              </a:spcBef>
              <a:buFont typeface="Arial"/>
              <a:buChar char="–"/>
              <a:defRPr sz="1200" kern="1200">
                <a:solidFill>
                  <a:schemeClr val="tx1"/>
                </a:solidFill>
                <a:latin typeface="+mj-lt"/>
                <a:ea typeface="+mj-ea"/>
                <a:cs typeface="+mj-cs"/>
              </a:defRPr>
            </a:lvl2pPr>
            <a:lvl3pPr marL="1143000" indent="-228600" algn="l" defTabSz="457200" rtl="0" eaLnBrk="1" latinLnBrk="0" hangingPunct="1">
              <a:spcBef>
                <a:spcPct val="20000"/>
              </a:spcBef>
              <a:buFont typeface="Arial"/>
              <a:buChar char="•"/>
              <a:defRPr sz="1200" kern="1200">
                <a:solidFill>
                  <a:schemeClr val="tx1"/>
                </a:solidFill>
                <a:latin typeface="+mj-lt"/>
                <a:ea typeface="+mj-ea"/>
                <a:cs typeface="+mj-cs"/>
              </a:defRPr>
            </a:lvl3pPr>
            <a:lvl4pPr marL="1600200" indent="-228600" algn="l" defTabSz="457200" rtl="0" eaLnBrk="1" latinLnBrk="0" hangingPunct="1">
              <a:spcBef>
                <a:spcPct val="20000"/>
              </a:spcBef>
              <a:buFont typeface="Arial"/>
              <a:buChar char="–"/>
              <a:defRPr sz="1200" kern="1200">
                <a:solidFill>
                  <a:schemeClr val="tx1"/>
                </a:solidFill>
                <a:latin typeface="+mj-lt"/>
                <a:ea typeface="+mj-ea"/>
                <a:cs typeface="+mj-cs"/>
              </a:defRPr>
            </a:lvl4pPr>
            <a:lvl5pPr marL="2057400" indent="-228600" algn="l" defTabSz="457200" rtl="0" eaLnBrk="1" latinLnBrk="0" hangingPunct="1">
              <a:spcBef>
                <a:spcPct val="20000"/>
              </a:spcBef>
              <a:buFont typeface="Arial"/>
              <a:buChar char="»"/>
              <a:defRPr sz="12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pPr>
              <a:lnSpc>
                <a:spcPts val="2160"/>
              </a:lnSpc>
            </a:pPr>
            <a:r>
              <a:rPr lang="en-US" sz="2800" b="1" dirty="0">
                <a:latin typeface="IBM Plex Sans" panose="020B0503050000000000" pitchFamily="34" charset="77"/>
              </a:rPr>
              <a:t>Education must address the technological disruption upon us.</a:t>
            </a:r>
          </a:p>
          <a:p>
            <a:endParaRPr lang="en-US" sz="2800" b="1" dirty="0"/>
          </a:p>
        </p:txBody>
      </p:sp>
      <p:sp>
        <p:nvSpPr>
          <p:cNvPr id="10" name="Text Placeholder 3">
            <a:extLst>
              <a:ext uri="{FF2B5EF4-FFF2-40B4-BE49-F238E27FC236}">
                <a16:creationId xmlns:a16="http://schemas.microsoft.com/office/drawing/2014/main" id="{1E610225-B113-B74E-9AC2-48ED6F72874E}"/>
              </a:ext>
            </a:extLst>
          </p:cNvPr>
          <p:cNvSpPr>
            <a:spLocks noGrp="1"/>
          </p:cNvSpPr>
          <p:nvPr/>
        </p:nvSpPr>
        <p:spPr>
          <a:xfrm>
            <a:off x="4736593" y="1247057"/>
            <a:ext cx="3712463" cy="3471247"/>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0" indent="0" algn="l" defTabSz="457200" rtl="0" eaLnBrk="1" latinLnBrk="0" hangingPunct="1">
              <a:spcBef>
                <a:spcPct val="20000"/>
              </a:spcBef>
              <a:buFont typeface="Arial"/>
              <a:buNone/>
              <a:defRPr sz="2400" kern="1200" baseline="0">
                <a:solidFill>
                  <a:schemeClr val="tx1"/>
                </a:solidFill>
                <a:latin typeface="+mj-lt"/>
                <a:ea typeface="+mj-ea"/>
                <a:cs typeface="+mj-cs"/>
              </a:defRPr>
            </a:lvl1pPr>
            <a:lvl2pPr marL="742950" indent="-285750" algn="l" defTabSz="457200" rtl="0" eaLnBrk="1" latinLnBrk="0" hangingPunct="1">
              <a:spcBef>
                <a:spcPct val="20000"/>
              </a:spcBef>
              <a:buFont typeface="Arial"/>
              <a:buChar char="–"/>
              <a:defRPr sz="1200" kern="1200">
                <a:solidFill>
                  <a:schemeClr val="tx1"/>
                </a:solidFill>
                <a:latin typeface="+mj-lt"/>
                <a:ea typeface="+mj-ea"/>
                <a:cs typeface="+mj-cs"/>
              </a:defRPr>
            </a:lvl2pPr>
            <a:lvl3pPr marL="1143000" indent="-228600" algn="l" defTabSz="457200" rtl="0" eaLnBrk="1" latinLnBrk="0" hangingPunct="1">
              <a:spcBef>
                <a:spcPct val="20000"/>
              </a:spcBef>
              <a:buFont typeface="Arial"/>
              <a:buChar char="•"/>
              <a:defRPr sz="1200" kern="1200">
                <a:solidFill>
                  <a:schemeClr val="tx1"/>
                </a:solidFill>
                <a:latin typeface="+mj-lt"/>
                <a:ea typeface="+mj-ea"/>
                <a:cs typeface="+mj-cs"/>
              </a:defRPr>
            </a:lvl3pPr>
            <a:lvl4pPr marL="1600200" indent="-228600" algn="l" defTabSz="457200" rtl="0" eaLnBrk="1" latinLnBrk="0" hangingPunct="1">
              <a:spcBef>
                <a:spcPct val="20000"/>
              </a:spcBef>
              <a:buFont typeface="Arial"/>
              <a:buChar char="–"/>
              <a:defRPr sz="1200" kern="1200">
                <a:solidFill>
                  <a:schemeClr val="tx1"/>
                </a:solidFill>
                <a:latin typeface="+mj-lt"/>
                <a:ea typeface="+mj-ea"/>
                <a:cs typeface="+mj-cs"/>
              </a:defRPr>
            </a:lvl4pPr>
            <a:lvl5pPr marL="2057400" indent="-228600" algn="l" defTabSz="457200" rtl="0" eaLnBrk="1" latinLnBrk="0" hangingPunct="1">
              <a:spcBef>
                <a:spcPct val="20000"/>
              </a:spcBef>
              <a:buFont typeface="Arial"/>
              <a:buChar char="»"/>
              <a:defRPr sz="12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r>
              <a:rPr lang="en-US" sz="1800" b="1" dirty="0">
                <a:solidFill>
                  <a:srgbClr val="0064FF"/>
                </a:solidFill>
                <a:latin typeface="IBM Plex Sans SemiBold" panose="020B0503050000000000" pitchFamily="34" charset="77"/>
              </a:rPr>
              <a:t>Trust disruption</a:t>
            </a:r>
            <a:endParaRPr lang="en-US" sz="1800" b="1" dirty="0">
              <a:latin typeface="IBM Plex Sans SemiBold" panose="020B0503050000000000" pitchFamily="34" charset="77"/>
            </a:endParaRPr>
          </a:p>
          <a:p>
            <a:pPr lvl="0">
              <a:buClr>
                <a:schemeClr val="lt2"/>
              </a:buClr>
              <a:buSzPct val="25000"/>
              <a:defRPr/>
            </a:pPr>
            <a:r>
              <a:rPr lang="en-US" sz="1400" dirty="0">
                <a:latin typeface="IBM Plex Sans" charset="0"/>
                <a:ea typeface="IBM Plex Sans" charset="0"/>
                <a:cs typeface="IBM Plex Sans" charset="0"/>
                <a:sym typeface="Arial"/>
              </a:rPr>
              <a:t>Trusted communications and information are more important than ever—but serious challenges remain.</a:t>
            </a:r>
          </a:p>
          <a:p>
            <a:pPr lvl="0">
              <a:spcBef>
                <a:spcPts val="0"/>
              </a:spcBef>
            </a:pPr>
            <a:endParaRPr lang="en-US" sz="1800" b="1" dirty="0">
              <a:solidFill>
                <a:srgbClr val="0064FF"/>
              </a:solidFill>
            </a:endParaRPr>
          </a:p>
          <a:p>
            <a:pPr lvl="0">
              <a:spcBef>
                <a:spcPts val="0"/>
              </a:spcBef>
            </a:pPr>
            <a:r>
              <a:rPr lang="en-US" sz="1800" b="1" dirty="0">
                <a:solidFill>
                  <a:srgbClr val="0064FF"/>
                </a:solidFill>
                <a:latin typeface="IBM Plex Sans SemiBold" panose="020B0503050000000000" pitchFamily="34" charset="77"/>
              </a:rPr>
              <a:t>Data disruption</a:t>
            </a:r>
            <a:endParaRPr lang="en-US" sz="1800" b="1" dirty="0">
              <a:solidFill>
                <a:prstClr val="black"/>
              </a:solidFill>
              <a:latin typeface="IBM Plex Sans SemiBold" panose="020B0503050000000000" pitchFamily="34" charset="77"/>
            </a:endParaRPr>
          </a:p>
          <a:p>
            <a:pPr lvl="0">
              <a:spcBef>
                <a:spcPts val="0"/>
              </a:spcBef>
              <a:buClr>
                <a:srgbClr val="FFFFFF"/>
              </a:buClr>
              <a:buSzPct val="25000"/>
              <a:defRPr/>
            </a:pPr>
            <a:r>
              <a:rPr lang="en-US" sz="1400" dirty="0">
                <a:solidFill>
                  <a:prstClr val="black"/>
                </a:solidFill>
                <a:latin typeface="IBM Plex Sans" charset="0"/>
                <a:ea typeface="IBM Plex Sans" charset="0"/>
                <a:cs typeface="IBM Plex Sans" charset="0"/>
                <a:sym typeface="Arial"/>
              </a:rPr>
              <a:t>Data is the world’s next natural resource</a:t>
            </a:r>
            <a:r>
              <a:rPr lang="en-US" sz="1400" dirty="0">
                <a:latin typeface="IBM Plex Sans" charset="0"/>
                <a:ea typeface="IBM Plex Sans" charset="0"/>
                <a:cs typeface="IBM Plex Sans" charset="0"/>
                <a:sym typeface="Arial"/>
              </a:rPr>
              <a:t>— </a:t>
            </a:r>
            <a:r>
              <a:rPr lang="en-US" sz="1400" dirty="0">
                <a:solidFill>
                  <a:prstClr val="black"/>
                </a:solidFill>
                <a:latin typeface="IBM Plex Sans" charset="0"/>
                <a:ea typeface="IBM Plex Sans" charset="0"/>
                <a:cs typeface="IBM Plex Sans" charset="0"/>
                <a:sym typeface="Arial"/>
              </a:rPr>
              <a:t>we need to put it to good use. </a:t>
            </a:r>
          </a:p>
          <a:p>
            <a:pPr lvl="0">
              <a:spcBef>
                <a:spcPts val="0"/>
              </a:spcBef>
              <a:buClr>
                <a:srgbClr val="FFFFFF"/>
              </a:buClr>
              <a:buSzPct val="25000"/>
              <a:defRPr/>
            </a:pPr>
            <a:endParaRPr lang="en-US" sz="1400" dirty="0">
              <a:solidFill>
                <a:prstClr val="black"/>
              </a:solidFill>
              <a:latin typeface="IBM Plex Sans" charset="0"/>
              <a:ea typeface="IBM Plex Sans" charset="0"/>
              <a:cs typeface="IBM Plex Sans" charset="0"/>
              <a:sym typeface="Arial"/>
            </a:endParaRPr>
          </a:p>
          <a:p>
            <a:pPr lvl="0">
              <a:spcBef>
                <a:spcPts val="0"/>
              </a:spcBef>
            </a:pPr>
            <a:r>
              <a:rPr lang="en-US" sz="1800" b="1" dirty="0">
                <a:solidFill>
                  <a:srgbClr val="0064FF"/>
                </a:solidFill>
                <a:latin typeface="IBM Plex Sans SemiBold" panose="020B0503050000000000" pitchFamily="34" charset="77"/>
              </a:rPr>
              <a:t>Business disruption</a:t>
            </a:r>
            <a:endParaRPr lang="en-US" sz="1800" b="1" dirty="0">
              <a:solidFill>
                <a:prstClr val="black"/>
              </a:solidFill>
              <a:latin typeface="IBM Plex Sans SemiBold" panose="020B0503050000000000" pitchFamily="34" charset="77"/>
            </a:endParaRPr>
          </a:p>
          <a:p>
            <a:pPr fontAlgn="t"/>
            <a:r>
              <a:rPr lang="en-US" sz="1400" dirty="0">
                <a:latin typeface="IBM Plex Sans" charset="0"/>
                <a:ea typeface="IBM Plex Sans" charset="0"/>
                <a:cs typeface="IBM Plex Sans" charset="0"/>
              </a:rPr>
              <a:t>Future collaboration with new kinds of partners will be required</a:t>
            </a:r>
            <a:r>
              <a:rPr lang="en-US" sz="1400" dirty="0">
                <a:latin typeface="IBM Plex Sans" charset="0"/>
                <a:ea typeface="IBM Plex Sans" charset="0"/>
                <a:cs typeface="IBM Plex Sans" charset="0"/>
                <a:sym typeface="Arial"/>
              </a:rPr>
              <a:t>—</a:t>
            </a:r>
            <a:r>
              <a:rPr lang="en-US" sz="1400" dirty="0">
                <a:latin typeface="IBM Plex Sans" charset="0"/>
                <a:ea typeface="IBM Plex Sans" charset="0"/>
                <a:cs typeface="IBM Plex Sans" charset="0"/>
              </a:rPr>
              <a:t>future growth depends upon it. </a:t>
            </a:r>
          </a:p>
        </p:txBody>
      </p:sp>
    </p:spTree>
    <p:extLst>
      <p:ext uri="{BB962C8B-B14F-4D97-AF65-F5344CB8AC3E}">
        <p14:creationId xmlns:p14="http://schemas.microsoft.com/office/powerpoint/2010/main" val="241326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36C965-A2AA-C742-AC3A-42B0C0E5600C}"/>
              </a:ext>
            </a:extLst>
          </p:cNvPr>
          <p:cNvSpPr>
            <a:spLocks noGrp="1"/>
          </p:cNvSpPr>
          <p:nvPr>
            <p:ph sz="quarter" idx="24"/>
          </p:nvPr>
        </p:nvSpPr>
        <p:spPr>
          <a:xfrm>
            <a:off x="125413" y="1270000"/>
            <a:ext cx="3673503" cy="2965450"/>
          </a:xfrm>
        </p:spPr>
        <p:txBody>
          <a:bodyPr>
            <a:normAutofit/>
          </a:bodyPr>
          <a:lstStyle/>
          <a:p>
            <a:pPr marL="171450" indent="-171450">
              <a:lnSpc>
                <a:spcPts val="1440"/>
              </a:lnSpc>
              <a:spcBef>
                <a:spcPts val="300"/>
              </a:spcBef>
              <a:spcAft>
                <a:spcPts val="300"/>
              </a:spcAft>
              <a:buFont typeface="Arial" panose="020B0604020202020204" pitchFamily="34" charset="0"/>
              <a:buChar char="•"/>
            </a:pPr>
            <a:r>
              <a:rPr lang="en-US" sz="1400" dirty="0">
                <a:latin typeface="IBM Plex Sans" panose="020B0503050000000000" pitchFamily="34" charset="77"/>
              </a:rPr>
              <a:t>Credentials are evidence of mastery of skill.</a:t>
            </a:r>
          </a:p>
          <a:p>
            <a:pPr marL="171450" indent="-171450">
              <a:lnSpc>
                <a:spcPts val="1440"/>
              </a:lnSpc>
              <a:spcBef>
                <a:spcPts val="300"/>
              </a:spcBef>
              <a:spcAft>
                <a:spcPts val="300"/>
              </a:spcAft>
              <a:buFont typeface="Arial" panose="020B0604020202020204" pitchFamily="34" charset="0"/>
              <a:buChar char="•"/>
            </a:pPr>
            <a:r>
              <a:rPr lang="en-US" sz="1400" dirty="0">
                <a:latin typeface="IBM Plex Sans" panose="020B0503050000000000" pitchFamily="34" charset="77"/>
              </a:rPr>
              <a:t>Credentials are issued by 1000s </a:t>
            </a:r>
            <a:br>
              <a:rPr lang="en-US" sz="1400" dirty="0">
                <a:latin typeface="IBM Plex Sans" panose="020B0503050000000000" pitchFamily="34" charset="77"/>
              </a:rPr>
            </a:br>
            <a:r>
              <a:rPr lang="en-US" sz="1400" dirty="0">
                <a:latin typeface="IBM Plex Sans" panose="020B0503050000000000" pitchFamily="34" charset="77"/>
              </a:rPr>
              <a:t>of organizations.</a:t>
            </a:r>
          </a:p>
          <a:p>
            <a:pPr marL="171450" indent="-171450">
              <a:lnSpc>
                <a:spcPts val="1440"/>
              </a:lnSpc>
              <a:spcBef>
                <a:spcPts val="300"/>
              </a:spcBef>
              <a:spcAft>
                <a:spcPts val="300"/>
              </a:spcAft>
              <a:buFont typeface="Arial" panose="020B0604020202020204" pitchFamily="34" charset="0"/>
              <a:buChar char="•"/>
            </a:pPr>
            <a:r>
              <a:rPr lang="en-US" sz="1400" dirty="0">
                <a:latin typeface="IBM Plex Sans" panose="020B0503050000000000" pitchFamily="34" charset="77"/>
              </a:rPr>
              <a:t>Mastery can be demonstrated through transcripts, badges, course work, experience, hobbies, relationships and work.</a:t>
            </a:r>
          </a:p>
          <a:p>
            <a:pPr marL="171450" indent="-171450">
              <a:lnSpc>
                <a:spcPts val="1440"/>
              </a:lnSpc>
              <a:spcBef>
                <a:spcPts val="300"/>
              </a:spcBef>
              <a:spcAft>
                <a:spcPts val="300"/>
              </a:spcAft>
              <a:buFont typeface="Arial" panose="020B0604020202020204" pitchFamily="34" charset="0"/>
              <a:buChar char="•"/>
            </a:pPr>
            <a:r>
              <a:rPr lang="en-US" sz="1400" dirty="0">
                <a:latin typeface="IBM Plex Sans" panose="020B0503050000000000" pitchFamily="34" charset="77"/>
              </a:rPr>
              <a:t>The emerging concepts of micro-credentials and stackable micro-credentials can unlock their value.</a:t>
            </a:r>
          </a:p>
        </p:txBody>
      </p:sp>
      <p:sp>
        <p:nvSpPr>
          <p:cNvPr id="4" name="Text Placeholder 3">
            <a:extLst>
              <a:ext uri="{FF2B5EF4-FFF2-40B4-BE49-F238E27FC236}">
                <a16:creationId xmlns:a16="http://schemas.microsoft.com/office/drawing/2014/main" id="{27A94350-7599-C44E-9865-8465C3192071}"/>
              </a:ext>
            </a:extLst>
          </p:cNvPr>
          <p:cNvSpPr>
            <a:spLocks noGrp="1"/>
          </p:cNvSpPr>
          <p:nvPr>
            <p:ph type="body" sz="quarter" idx="26"/>
          </p:nvPr>
        </p:nvSpPr>
        <p:spPr>
          <a:xfrm>
            <a:off x="125730" y="144464"/>
            <a:ext cx="6915150" cy="1011698"/>
          </a:xfrm>
        </p:spPr>
        <p:txBody>
          <a:bodyPr/>
          <a:lstStyle/>
          <a:p>
            <a:r>
              <a:rPr lang="en-US" dirty="0"/>
              <a:t>Credentials unlock the value of our experiences </a:t>
            </a:r>
          </a:p>
        </p:txBody>
      </p:sp>
      <p:grpSp>
        <p:nvGrpSpPr>
          <p:cNvPr id="13" name="Group 12">
            <a:extLst>
              <a:ext uri="{FF2B5EF4-FFF2-40B4-BE49-F238E27FC236}">
                <a16:creationId xmlns:a16="http://schemas.microsoft.com/office/drawing/2014/main" id="{8237981A-715E-F546-8106-57ABBA949245}"/>
              </a:ext>
            </a:extLst>
          </p:cNvPr>
          <p:cNvGrpSpPr/>
          <p:nvPr/>
        </p:nvGrpSpPr>
        <p:grpSpPr>
          <a:xfrm>
            <a:off x="4098255" y="1339012"/>
            <a:ext cx="3832495" cy="2076810"/>
            <a:chOff x="4098255" y="1212490"/>
            <a:chExt cx="3832495" cy="2076810"/>
          </a:xfrm>
        </p:grpSpPr>
        <p:pic>
          <p:nvPicPr>
            <p:cNvPr id="12" name="Picture 11" descr="A close up of an object&#10;&#10;Description automatically generated">
              <a:extLst>
                <a:ext uri="{FF2B5EF4-FFF2-40B4-BE49-F238E27FC236}">
                  <a16:creationId xmlns:a16="http://schemas.microsoft.com/office/drawing/2014/main" id="{28B99BAF-EC80-3C41-911A-304175393BD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604869" y="1339042"/>
              <a:ext cx="1325881" cy="822960"/>
            </a:xfrm>
            <a:prstGeom prst="rect">
              <a:avLst/>
            </a:prstGeom>
          </p:spPr>
        </p:pic>
        <p:pic>
          <p:nvPicPr>
            <p:cNvPr id="5" name="Picture 4" descr="A document with black text&#10;&#10;Description automatically generated">
              <a:extLst>
                <a:ext uri="{FF2B5EF4-FFF2-40B4-BE49-F238E27FC236}">
                  <a16:creationId xmlns:a16="http://schemas.microsoft.com/office/drawing/2014/main" id="{DCDF8409-3DC3-A740-8528-2219D05BE42B}"/>
                </a:ext>
              </a:extLst>
            </p:cNvPr>
            <p:cNvPicPr>
              <a:picLocks noChangeAspect="1"/>
            </p:cNvPicPr>
            <p:nvPr/>
          </p:nvPicPr>
          <p:blipFill rotWithShape="1">
            <a:blip r:embed="rId3">
              <a:extLst>
                <a:ext uri="{28A0092B-C50C-407E-A947-70E740481C1C}">
                  <a14:useLocalDpi xmlns:a14="http://schemas.microsoft.com/office/drawing/2010/main"/>
                </a:ext>
              </a:extLst>
            </a:blip>
            <a:srcRect t="5600"/>
            <a:stretch/>
          </p:blipFill>
          <p:spPr>
            <a:xfrm>
              <a:off x="5315624" y="1212490"/>
              <a:ext cx="1316966" cy="949512"/>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11D07BD3-D480-2545-AE0A-721C1A6411E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098255" y="1212490"/>
              <a:ext cx="1141144" cy="2076810"/>
            </a:xfrm>
            <a:prstGeom prst="rect">
              <a:avLst/>
            </a:prstGeom>
          </p:spPr>
        </p:pic>
        <p:pic>
          <p:nvPicPr>
            <p:cNvPr id="10" name="Picture 9">
              <a:extLst>
                <a:ext uri="{FF2B5EF4-FFF2-40B4-BE49-F238E27FC236}">
                  <a16:creationId xmlns:a16="http://schemas.microsoft.com/office/drawing/2014/main" id="{A645095E-F7BE-8B41-B911-5888D11DB2A8}"/>
                </a:ext>
              </a:extLst>
            </p:cNvPr>
            <p:cNvPicPr>
              <a:picLocks noChangeAspect="1"/>
            </p:cNvPicPr>
            <p:nvPr/>
          </p:nvPicPr>
          <p:blipFill rotWithShape="1">
            <a:blip r:embed="rId5"/>
            <a:srcRect t="36984" b="862"/>
            <a:stretch/>
          </p:blipFill>
          <p:spPr>
            <a:xfrm>
              <a:off x="5315624" y="2228412"/>
              <a:ext cx="2560320" cy="1060888"/>
            </a:xfrm>
            <a:prstGeom prst="rect">
              <a:avLst/>
            </a:prstGeom>
          </p:spPr>
        </p:pic>
      </p:grpSp>
    </p:spTree>
    <p:extLst>
      <p:ext uri="{BB962C8B-B14F-4D97-AF65-F5344CB8AC3E}">
        <p14:creationId xmlns:p14="http://schemas.microsoft.com/office/powerpoint/2010/main" val="1869020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36C965-A2AA-C742-AC3A-42B0C0E5600C}"/>
              </a:ext>
            </a:extLst>
          </p:cNvPr>
          <p:cNvSpPr>
            <a:spLocks noGrp="1"/>
          </p:cNvSpPr>
          <p:nvPr>
            <p:ph sz="quarter" idx="24"/>
          </p:nvPr>
        </p:nvSpPr>
        <p:spPr>
          <a:xfrm>
            <a:off x="125413" y="1270000"/>
            <a:ext cx="3673503" cy="2965450"/>
          </a:xfrm>
        </p:spPr>
        <p:txBody>
          <a:bodyPr/>
          <a:lstStyle/>
          <a:p>
            <a:pPr marL="171450" indent="-171450">
              <a:spcBef>
                <a:spcPts val="300"/>
              </a:spcBef>
              <a:spcAft>
                <a:spcPts val="300"/>
              </a:spcAft>
              <a:buFont typeface="Arial" panose="020B0604020202020204" pitchFamily="34" charset="0"/>
              <a:buChar char="•"/>
            </a:pPr>
            <a:r>
              <a:rPr lang="en-US" dirty="0">
                <a:latin typeface="IBM Plex Sans" panose="020B0503050000000000" pitchFamily="34" charset="77"/>
              </a:rPr>
              <a:t>Manual, paper-based processes, including official “sealed” envelopes are insecure.</a:t>
            </a:r>
          </a:p>
          <a:p>
            <a:pPr marL="171450" indent="-171450">
              <a:spcBef>
                <a:spcPts val="300"/>
              </a:spcBef>
              <a:spcAft>
                <a:spcPts val="300"/>
              </a:spcAft>
              <a:buFont typeface="Arial" panose="020B0604020202020204" pitchFamily="34" charset="0"/>
              <a:buChar char="•"/>
            </a:pPr>
            <a:r>
              <a:rPr lang="en-US" dirty="0">
                <a:latin typeface="IBM Plex Sans" panose="020B0503050000000000" pitchFamily="34" charset="77"/>
              </a:rPr>
              <a:t>Employers report significant trust problems.</a:t>
            </a:r>
          </a:p>
          <a:p>
            <a:pPr marL="171450" indent="-171450">
              <a:spcBef>
                <a:spcPts val="300"/>
              </a:spcBef>
              <a:spcAft>
                <a:spcPts val="300"/>
              </a:spcAft>
              <a:buFont typeface="Arial" panose="020B0604020202020204" pitchFamily="34" charset="0"/>
              <a:buChar char="•"/>
            </a:pPr>
            <a:r>
              <a:rPr lang="en-US" dirty="0">
                <a:latin typeface="IBM Plex Sans" panose="020B0503050000000000" pitchFamily="34" charset="77"/>
              </a:rPr>
              <a:t>Education stakeholders incur high costs from academically struggling students resulting in lost tuition or costly remediation.</a:t>
            </a:r>
          </a:p>
          <a:p>
            <a:pPr marL="171450" indent="-171450">
              <a:spcBef>
                <a:spcPts val="300"/>
              </a:spcBef>
              <a:spcAft>
                <a:spcPts val="300"/>
              </a:spcAft>
              <a:buFont typeface="Arial" panose="020B0604020202020204" pitchFamily="34" charset="0"/>
              <a:buChar char="•"/>
            </a:pPr>
            <a:r>
              <a:rPr lang="en-US" dirty="0">
                <a:latin typeface="IBM Plex Sans" panose="020B0503050000000000" pitchFamily="34" charset="77"/>
              </a:rPr>
              <a:t>Historically costly and slow transfer of credits inhibits efficient use of credits and credentials for transfers, jobs, and so forth.</a:t>
            </a:r>
          </a:p>
          <a:p>
            <a:pPr marL="171450" indent="-171450">
              <a:spcBef>
                <a:spcPts val="300"/>
              </a:spcBef>
              <a:spcAft>
                <a:spcPts val="300"/>
              </a:spcAft>
              <a:buFont typeface="Arial" panose="020B0604020202020204" pitchFamily="34" charset="0"/>
              <a:buChar char="•"/>
            </a:pPr>
            <a:r>
              <a:rPr lang="en-US" dirty="0">
                <a:latin typeface="IBM Plex Sans" panose="020B0503050000000000" pitchFamily="34" charset="77"/>
              </a:rPr>
              <a:t>Current credentials processes are impeding the evolution of new and valuable solutions to help all learners across their lifetime of learning. </a:t>
            </a:r>
          </a:p>
        </p:txBody>
      </p:sp>
      <p:sp>
        <p:nvSpPr>
          <p:cNvPr id="4" name="Text Placeholder 3">
            <a:extLst>
              <a:ext uri="{FF2B5EF4-FFF2-40B4-BE49-F238E27FC236}">
                <a16:creationId xmlns:a16="http://schemas.microsoft.com/office/drawing/2014/main" id="{27A94350-7599-C44E-9865-8465C3192071}"/>
              </a:ext>
            </a:extLst>
          </p:cNvPr>
          <p:cNvSpPr>
            <a:spLocks noGrp="1"/>
          </p:cNvSpPr>
          <p:nvPr>
            <p:ph type="body" sz="quarter" idx="26"/>
          </p:nvPr>
        </p:nvSpPr>
        <p:spPr>
          <a:xfrm>
            <a:off x="125730" y="144464"/>
            <a:ext cx="7231034" cy="1011698"/>
          </a:xfrm>
        </p:spPr>
        <p:txBody>
          <a:bodyPr/>
          <a:lstStyle/>
          <a:p>
            <a:r>
              <a:rPr lang="en-US" dirty="0"/>
              <a:t>Managing skills credentials is inefficient, </a:t>
            </a:r>
            <a:br>
              <a:rPr lang="en-US" dirty="0"/>
            </a:br>
            <a:r>
              <a:rPr lang="en-US" dirty="0"/>
              <a:t>expensive, open to fraud and too high level</a:t>
            </a:r>
          </a:p>
        </p:txBody>
      </p:sp>
      <p:pic>
        <p:nvPicPr>
          <p:cNvPr id="5" name="Content Placeholder 4" descr="Untitled.png">
            <a:extLst>
              <a:ext uri="{FF2B5EF4-FFF2-40B4-BE49-F238E27FC236}">
                <a16:creationId xmlns:a16="http://schemas.microsoft.com/office/drawing/2014/main" id="{2CD3858A-9E4E-A04E-AD61-AFD03C2DE0BE}"/>
              </a:ext>
            </a:extLst>
          </p:cNvPr>
          <p:cNvPicPr>
            <a:picLocks noChangeAspect="1"/>
          </p:cNvPicPr>
          <p:nvPr/>
        </p:nvPicPr>
        <p:blipFill rotWithShape="1">
          <a:blip r:embed="rId2">
            <a:extLst>
              <a:ext uri="{28A0092B-C50C-407E-A947-70E740481C1C}">
                <a14:useLocalDpi xmlns:a14="http://schemas.microsoft.com/office/drawing/2010/main" val="0"/>
              </a:ext>
            </a:extLst>
          </a:blip>
          <a:srcRect l="835" r="835" b="14160"/>
          <a:stretch/>
        </p:blipFill>
        <p:spPr>
          <a:xfrm>
            <a:off x="4156763" y="1298979"/>
            <a:ext cx="4376737" cy="2545542"/>
          </a:xfrm>
          <a:prstGeom prst="rect">
            <a:avLst/>
          </a:prstGeom>
        </p:spPr>
      </p:pic>
    </p:spTree>
    <p:extLst>
      <p:ext uri="{BB962C8B-B14F-4D97-AF65-F5344CB8AC3E}">
        <p14:creationId xmlns:p14="http://schemas.microsoft.com/office/powerpoint/2010/main" val="232106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D4A05-1C3A-1D40-8B2D-F1918B6DA83F}"/>
              </a:ext>
            </a:extLst>
          </p:cNvPr>
          <p:cNvSpPr>
            <a:spLocks noGrp="1"/>
          </p:cNvSpPr>
          <p:nvPr>
            <p:ph sz="quarter" idx="24"/>
          </p:nvPr>
        </p:nvSpPr>
        <p:spPr>
          <a:xfrm>
            <a:off x="125729" y="1520494"/>
            <a:ext cx="2175360" cy="1011698"/>
          </a:xfrm>
        </p:spPr>
        <p:txBody>
          <a:bodyPr>
            <a:noAutofit/>
          </a:bodyPr>
          <a:lstStyle/>
          <a:p>
            <a:pPr algn="l">
              <a:spcBef>
                <a:spcPts val="300"/>
              </a:spcBef>
              <a:spcAft>
                <a:spcPts val="300"/>
              </a:spcAft>
            </a:pPr>
            <a:r>
              <a:rPr lang="en-US" b="1" dirty="0">
                <a:latin typeface="IBM Plex Sans SemiBold" panose="020B0503050000000000" pitchFamily="34" charset="77"/>
              </a:rPr>
              <a:t>Reducing costs</a:t>
            </a:r>
            <a:endParaRPr lang="en-US" b="1" dirty="0">
              <a:latin typeface="IBM Plex Sans" panose="020B0503050000000000" pitchFamily="34" charset="77"/>
            </a:endParaRPr>
          </a:p>
          <a:p>
            <a:pPr algn="l">
              <a:spcBef>
                <a:spcPts val="300"/>
              </a:spcBef>
              <a:spcAft>
                <a:spcPts val="300"/>
              </a:spcAft>
            </a:pPr>
            <a:r>
              <a:rPr lang="en-US" dirty="0">
                <a:latin typeface="IBM Plex Sans" panose="020B0503050000000000" pitchFamily="34" charset="77"/>
              </a:rPr>
              <a:t>Verifying, assessing and qualifying credentials is costly and inefficient.</a:t>
            </a:r>
          </a:p>
        </p:txBody>
      </p:sp>
      <p:sp>
        <p:nvSpPr>
          <p:cNvPr id="3" name="Content Placeholder 2">
            <a:extLst>
              <a:ext uri="{FF2B5EF4-FFF2-40B4-BE49-F238E27FC236}">
                <a16:creationId xmlns:a16="http://schemas.microsoft.com/office/drawing/2014/main" id="{BB0E314D-940D-454D-A688-7121A8EF3755}"/>
              </a:ext>
            </a:extLst>
          </p:cNvPr>
          <p:cNvSpPr>
            <a:spLocks noGrp="1"/>
          </p:cNvSpPr>
          <p:nvPr>
            <p:ph sz="quarter" idx="25"/>
          </p:nvPr>
        </p:nvSpPr>
        <p:spPr>
          <a:xfrm>
            <a:off x="2396640" y="1520494"/>
            <a:ext cx="2175360" cy="1157316"/>
          </a:xfrm>
        </p:spPr>
        <p:txBody>
          <a:bodyPr>
            <a:noAutofit/>
          </a:bodyPr>
          <a:lstStyle/>
          <a:p>
            <a:pPr algn="l">
              <a:spcBef>
                <a:spcPts val="300"/>
              </a:spcBef>
              <a:spcAft>
                <a:spcPts val="300"/>
              </a:spcAft>
            </a:pPr>
            <a:r>
              <a:rPr lang="en-US" b="1" dirty="0">
                <a:solidFill>
                  <a:srgbClr val="000000"/>
                </a:solidFill>
                <a:latin typeface="IBM Plex Sans"/>
              </a:rPr>
              <a:t>Trust and fraud </a:t>
            </a:r>
          </a:p>
          <a:p>
            <a:pPr algn="l">
              <a:spcBef>
                <a:spcPts val="300"/>
              </a:spcBef>
              <a:spcAft>
                <a:spcPts val="300"/>
              </a:spcAft>
            </a:pPr>
            <a:r>
              <a:rPr lang="en-US" dirty="0">
                <a:latin typeface="IBM Plex Sans" panose="020B0503050000000000" pitchFamily="34" charset="77"/>
              </a:rPr>
              <a:t>Twenty percent of applicant degree credentials are reported to be inaccurate.</a:t>
            </a:r>
          </a:p>
        </p:txBody>
      </p:sp>
      <p:sp>
        <p:nvSpPr>
          <p:cNvPr id="4" name="Content Placeholder 3">
            <a:extLst>
              <a:ext uri="{FF2B5EF4-FFF2-40B4-BE49-F238E27FC236}">
                <a16:creationId xmlns:a16="http://schemas.microsoft.com/office/drawing/2014/main" id="{1DECB930-DB38-B444-88A1-D2469FD6C0B0}"/>
              </a:ext>
            </a:extLst>
          </p:cNvPr>
          <p:cNvSpPr>
            <a:spLocks noGrp="1"/>
          </p:cNvSpPr>
          <p:nvPr>
            <p:ph sz="quarter" idx="26"/>
          </p:nvPr>
        </p:nvSpPr>
        <p:spPr>
          <a:xfrm>
            <a:off x="4667549" y="1520494"/>
            <a:ext cx="2175360" cy="1157316"/>
          </a:xfrm>
        </p:spPr>
        <p:txBody>
          <a:bodyPr>
            <a:noAutofit/>
          </a:bodyPr>
          <a:lstStyle/>
          <a:p>
            <a:pPr algn="l">
              <a:spcBef>
                <a:spcPts val="300"/>
              </a:spcBef>
              <a:spcAft>
                <a:spcPts val="300"/>
              </a:spcAft>
            </a:pPr>
            <a:r>
              <a:rPr lang="en-US" b="1" dirty="0">
                <a:latin typeface="IBM Plex Sans SemiBold" panose="020B0503050000000000" pitchFamily="34" charset="77"/>
              </a:rPr>
              <a:t>Regulatory requirements</a:t>
            </a:r>
          </a:p>
          <a:p>
            <a:pPr algn="l">
              <a:spcBef>
                <a:spcPts val="300"/>
              </a:spcBef>
              <a:spcAft>
                <a:spcPts val="300"/>
              </a:spcAft>
            </a:pPr>
            <a:r>
              <a:rPr lang="en-US" dirty="0">
                <a:latin typeface="IBM Plex Sans" panose="020B0503050000000000" pitchFamily="34" charset="77"/>
              </a:rPr>
              <a:t>Professional licensing and ongoing credentialing by state or national authorities is inefficient and expensive.</a:t>
            </a:r>
          </a:p>
        </p:txBody>
      </p:sp>
      <p:sp>
        <p:nvSpPr>
          <p:cNvPr id="6" name="Text Placeholder 5">
            <a:extLst>
              <a:ext uri="{FF2B5EF4-FFF2-40B4-BE49-F238E27FC236}">
                <a16:creationId xmlns:a16="http://schemas.microsoft.com/office/drawing/2014/main" id="{71AA2301-3866-8E46-988B-2DE33735C3FA}"/>
              </a:ext>
            </a:extLst>
          </p:cNvPr>
          <p:cNvSpPr>
            <a:spLocks noGrp="1"/>
          </p:cNvSpPr>
          <p:nvPr>
            <p:ph type="body" sz="quarter" idx="13"/>
          </p:nvPr>
        </p:nvSpPr>
        <p:spPr>
          <a:xfrm>
            <a:off x="125730" y="144464"/>
            <a:ext cx="6150379" cy="1011698"/>
          </a:xfrm>
        </p:spPr>
        <p:txBody>
          <a:bodyPr/>
          <a:lstStyle/>
          <a:p>
            <a:r>
              <a:rPr lang="en-US" dirty="0"/>
              <a:t>To unlock the value of credentials we need to address their current weaknesses</a:t>
            </a:r>
          </a:p>
          <a:p>
            <a:endParaRPr lang="en-US" dirty="0"/>
          </a:p>
        </p:txBody>
      </p:sp>
      <p:sp>
        <p:nvSpPr>
          <p:cNvPr id="9" name="Content Placeholder 1">
            <a:extLst>
              <a:ext uri="{FF2B5EF4-FFF2-40B4-BE49-F238E27FC236}">
                <a16:creationId xmlns:a16="http://schemas.microsoft.com/office/drawing/2014/main" id="{36F30D3F-129C-4D49-923E-BEABF137496F}"/>
              </a:ext>
            </a:extLst>
          </p:cNvPr>
          <p:cNvSpPr txBox="1">
            <a:spLocks/>
          </p:cNvSpPr>
          <p:nvPr/>
        </p:nvSpPr>
        <p:spPr>
          <a:xfrm>
            <a:off x="125729" y="2913708"/>
            <a:ext cx="2175360" cy="101169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spcBef>
                <a:spcPts val="300"/>
              </a:spcBef>
              <a:spcAft>
                <a:spcPts val="300"/>
              </a:spcAft>
            </a:pPr>
            <a:r>
              <a:rPr lang="en-US" b="1" dirty="0">
                <a:latin typeface="IBM Plex Sans SemiBold" panose="020B0503050000000000" pitchFamily="34" charset="77"/>
              </a:rPr>
              <a:t>Pathways to empl</a:t>
            </a:r>
            <a:r>
              <a:rPr lang="en-US" dirty="0">
                <a:latin typeface="IBM Plex Sans SemiBold" panose="020B0503050000000000" pitchFamily="34" charset="77"/>
              </a:rPr>
              <a:t>o</a:t>
            </a:r>
            <a:r>
              <a:rPr lang="en-US" b="1" dirty="0">
                <a:latin typeface="IBM Plex Sans SemiBold" panose="020B0503050000000000" pitchFamily="34" charset="77"/>
              </a:rPr>
              <a:t>yment</a:t>
            </a:r>
          </a:p>
          <a:p>
            <a:pPr algn="l">
              <a:spcBef>
                <a:spcPts val="300"/>
              </a:spcBef>
              <a:spcAft>
                <a:spcPts val="300"/>
              </a:spcAft>
            </a:pPr>
            <a:r>
              <a:rPr lang="en-US" dirty="0">
                <a:latin typeface="IBM Plex Sans" panose="020B0503050000000000" pitchFamily="34" charset="77"/>
              </a:rPr>
              <a:t>Personalized learning pathways are complex and inefficient due to challenges with historical credentials.</a:t>
            </a:r>
          </a:p>
        </p:txBody>
      </p:sp>
      <p:sp>
        <p:nvSpPr>
          <p:cNvPr id="10" name="Content Placeholder 2">
            <a:extLst>
              <a:ext uri="{FF2B5EF4-FFF2-40B4-BE49-F238E27FC236}">
                <a16:creationId xmlns:a16="http://schemas.microsoft.com/office/drawing/2014/main" id="{BD9C4A82-946C-3243-B2C0-D089E51662CD}"/>
              </a:ext>
            </a:extLst>
          </p:cNvPr>
          <p:cNvSpPr txBox="1">
            <a:spLocks/>
          </p:cNvSpPr>
          <p:nvPr/>
        </p:nvSpPr>
        <p:spPr>
          <a:xfrm>
            <a:off x="2396639" y="2913708"/>
            <a:ext cx="2175361" cy="115731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spcBef>
                <a:spcPts val="300"/>
              </a:spcBef>
              <a:spcAft>
                <a:spcPts val="300"/>
              </a:spcAft>
            </a:pPr>
            <a:r>
              <a:rPr lang="en-US" b="1" dirty="0">
                <a:solidFill>
                  <a:srgbClr val="000000"/>
                </a:solidFill>
                <a:latin typeface="IBM Plex Sans SemiBold" panose="020B0503050000000000" pitchFamily="34" charset="77"/>
              </a:rPr>
              <a:t>Empowered learners </a:t>
            </a:r>
          </a:p>
          <a:p>
            <a:pPr algn="l">
              <a:spcBef>
                <a:spcPts val="300"/>
              </a:spcBef>
              <a:spcAft>
                <a:spcPts val="300"/>
              </a:spcAft>
            </a:pPr>
            <a:r>
              <a:rPr lang="en-US" dirty="0">
                <a:latin typeface="IBM Plex Sans" panose="020B0503050000000000" pitchFamily="34" charset="77"/>
              </a:rPr>
              <a:t>Learners have weak insight to their accumulated skills causing difficulty in charting pathways to education and employment. </a:t>
            </a:r>
          </a:p>
        </p:txBody>
      </p:sp>
      <p:sp>
        <p:nvSpPr>
          <p:cNvPr id="11" name="Content Placeholder 3">
            <a:extLst>
              <a:ext uri="{FF2B5EF4-FFF2-40B4-BE49-F238E27FC236}">
                <a16:creationId xmlns:a16="http://schemas.microsoft.com/office/drawing/2014/main" id="{F64643BD-EEDE-2842-AE93-A152489D97C4}"/>
              </a:ext>
            </a:extLst>
          </p:cNvPr>
          <p:cNvSpPr txBox="1">
            <a:spLocks/>
          </p:cNvSpPr>
          <p:nvPr/>
        </p:nvSpPr>
        <p:spPr>
          <a:xfrm>
            <a:off x="4667548" y="2913708"/>
            <a:ext cx="2222081" cy="115731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spcBef>
                <a:spcPts val="300"/>
              </a:spcBef>
              <a:spcAft>
                <a:spcPts val="300"/>
              </a:spcAft>
            </a:pPr>
            <a:r>
              <a:rPr lang="en-US" b="1" dirty="0">
                <a:latin typeface="IBM Plex Sans SemiBold" panose="020B0503050000000000" pitchFamily="34" charset="77"/>
              </a:rPr>
              <a:t>Transparency and insight</a:t>
            </a:r>
          </a:p>
          <a:p>
            <a:pPr algn="l">
              <a:spcBef>
                <a:spcPts val="300"/>
              </a:spcBef>
              <a:spcAft>
                <a:spcPts val="300"/>
              </a:spcAft>
            </a:pPr>
            <a:r>
              <a:rPr lang="en-US" dirty="0">
                <a:latin typeface="IBM Plex Sans" panose="020B0503050000000000" pitchFamily="34" charset="77"/>
              </a:rPr>
              <a:t>Lack of insight into credentials impedes critical decisions around admissions, employment and personal learning pathways.</a:t>
            </a:r>
          </a:p>
        </p:txBody>
      </p:sp>
      <p:pic>
        <p:nvPicPr>
          <p:cNvPr id="13" name="Picture 12">
            <a:extLst>
              <a:ext uri="{FF2B5EF4-FFF2-40B4-BE49-F238E27FC236}">
                <a16:creationId xmlns:a16="http://schemas.microsoft.com/office/drawing/2014/main" id="{3C693671-AA38-7542-8710-1BA9AEFC09C5}"/>
              </a:ext>
            </a:extLst>
          </p:cNvPr>
          <p:cNvPicPr>
            <a:picLocks noChangeAspect="1"/>
          </p:cNvPicPr>
          <p:nvPr/>
        </p:nvPicPr>
        <p:blipFill>
          <a:blip r:embed="rId2"/>
          <a:stretch>
            <a:fillRect/>
          </a:stretch>
        </p:blipFill>
        <p:spPr>
          <a:xfrm>
            <a:off x="4762500" y="1246174"/>
            <a:ext cx="274319" cy="274320"/>
          </a:xfrm>
          <a:prstGeom prst="rect">
            <a:avLst/>
          </a:prstGeom>
        </p:spPr>
      </p:pic>
      <p:pic>
        <p:nvPicPr>
          <p:cNvPr id="14" name="Picture 13">
            <a:extLst>
              <a:ext uri="{FF2B5EF4-FFF2-40B4-BE49-F238E27FC236}">
                <a16:creationId xmlns:a16="http://schemas.microsoft.com/office/drawing/2014/main" id="{BF14B1EE-76AF-4640-B591-39C13241EA13}"/>
              </a:ext>
            </a:extLst>
          </p:cNvPr>
          <p:cNvPicPr>
            <a:picLocks noChangeAspect="1"/>
          </p:cNvPicPr>
          <p:nvPr/>
        </p:nvPicPr>
        <p:blipFill>
          <a:blip r:embed="rId3"/>
          <a:stretch>
            <a:fillRect/>
          </a:stretch>
        </p:blipFill>
        <p:spPr>
          <a:xfrm>
            <a:off x="2507203" y="2593668"/>
            <a:ext cx="251012" cy="320040"/>
          </a:xfrm>
          <a:prstGeom prst="rect">
            <a:avLst/>
          </a:prstGeom>
        </p:spPr>
      </p:pic>
      <p:pic>
        <p:nvPicPr>
          <p:cNvPr id="15" name="Picture 14">
            <a:extLst>
              <a:ext uri="{FF2B5EF4-FFF2-40B4-BE49-F238E27FC236}">
                <a16:creationId xmlns:a16="http://schemas.microsoft.com/office/drawing/2014/main" id="{D2440F2C-7F4C-C34D-826E-1461A53CD519}"/>
              </a:ext>
            </a:extLst>
          </p:cNvPr>
          <p:cNvPicPr>
            <a:picLocks noChangeAspect="1"/>
          </p:cNvPicPr>
          <p:nvPr/>
        </p:nvPicPr>
        <p:blipFill>
          <a:blip r:embed="rId4"/>
          <a:stretch>
            <a:fillRect/>
          </a:stretch>
        </p:blipFill>
        <p:spPr>
          <a:xfrm>
            <a:off x="228600" y="2664494"/>
            <a:ext cx="274319" cy="274320"/>
          </a:xfrm>
          <a:prstGeom prst="rect">
            <a:avLst/>
          </a:prstGeom>
        </p:spPr>
      </p:pic>
      <p:pic>
        <p:nvPicPr>
          <p:cNvPr id="16" name="Picture 15">
            <a:extLst>
              <a:ext uri="{FF2B5EF4-FFF2-40B4-BE49-F238E27FC236}">
                <a16:creationId xmlns:a16="http://schemas.microsoft.com/office/drawing/2014/main" id="{271866D9-B199-9048-915F-DBFBF149014A}"/>
              </a:ext>
            </a:extLst>
          </p:cNvPr>
          <p:cNvPicPr>
            <a:picLocks noChangeAspect="1"/>
          </p:cNvPicPr>
          <p:nvPr/>
        </p:nvPicPr>
        <p:blipFill>
          <a:blip r:embed="rId5"/>
          <a:stretch>
            <a:fillRect/>
          </a:stretch>
        </p:blipFill>
        <p:spPr>
          <a:xfrm>
            <a:off x="2475304" y="1236293"/>
            <a:ext cx="291464" cy="274320"/>
          </a:xfrm>
          <a:prstGeom prst="rect">
            <a:avLst/>
          </a:prstGeom>
        </p:spPr>
      </p:pic>
      <p:pic>
        <p:nvPicPr>
          <p:cNvPr id="18" name="Picture 17">
            <a:extLst>
              <a:ext uri="{FF2B5EF4-FFF2-40B4-BE49-F238E27FC236}">
                <a16:creationId xmlns:a16="http://schemas.microsoft.com/office/drawing/2014/main" id="{467B5BB1-9F7A-D94A-B351-0CC558E39B02}"/>
              </a:ext>
            </a:extLst>
          </p:cNvPr>
          <p:cNvPicPr>
            <a:picLocks noChangeAspect="1"/>
          </p:cNvPicPr>
          <p:nvPr/>
        </p:nvPicPr>
        <p:blipFill>
          <a:blip r:embed="rId6"/>
          <a:stretch>
            <a:fillRect/>
          </a:stretch>
        </p:blipFill>
        <p:spPr>
          <a:xfrm>
            <a:off x="228600" y="1246174"/>
            <a:ext cx="250972" cy="274320"/>
          </a:xfrm>
          <a:prstGeom prst="rect">
            <a:avLst/>
          </a:prstGeom>
        </p:spPr>
      </p:pic>
      <p:pic>
        <p:nvPicPr>
          <p:cNvPr id="19" name="Picture 18">
            <a:extLst>
              <a:ext uri="{FF2B5EF4-FFF2-40B4-BE49-F238E27FC236}">
                <a16:creationId xmlns:a16="http://schemas.microsoft.com/office/drawing/2014/main" id="{F63416B4-BE73-7849-A9EF-E604FC1EBA7D}"/>
              </a:ext>
            </a:extLst>
          </p:cNvPr>
          <p:cNvPicPr>
            <a:picLocks noChangeAspect="1"/>
          </p:cNvPicPr>
          <p:nvPr/>
        </p:nvPicPr>
        <p:blipFill>
          <a:blip r:embed="rId7"/>
          <a:stretch>
            <a:fillRect/>
          </a:stretch>
        </p:blipFill>
        <p:spPr>
          <a:xfrm>
            <a:off x="4778113" y="2729044"/>
            <a:ext cx="282632" cy="182880"/>
          </a:xfrm>
          <a:prstGeom prst="rect">
            <a:avLst/>
          </a:prstGeom>
        </p:spPr>
      </p:pic>
    </p:spTree>
    <p:extLst>
      <p:ext uri="{BB962C8B-B14F-4D97-AF65-F5344CB8AC3E}">
        <p14:creationId xmlns:p14="http://schemas.microsoft.com/office/powerpoint/2010/main" val="2265579270"/>
      </p:ext>
    </p:extLst>
  </p:cSld>
  <p:clrMapOvr>
    <a:masterClrMapping/>
  </p:clrMapOvr>
</p:sld>
</file>

<file path=ppt/theme/theme1.xml><?xml version="1.0" encoding="utf-8"?>
<a:theme xmlns:a="http://schemas.openxmlformats.org/drawingml/2006/main" name="7588_IBM_Blockchain_MasterTemplate_101717 (1)">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7588_IBM_Blockchain_MasterTemplate_101717 (1).potx</Template>
  <TotalTime>2493</TotalTime>
  <Words>754</Words>
  <Application>Microsoft Macintosh PowerPoint</Application>
  <PresentationFormat>On-screen Show (16:9)</PresentationFormat>
  <Paragraphs>134</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IBM Plex Sans</vt:lpstr>
      <vt:lpstr>IBM Plex Sans SemiBold</vt:lpstr>
      <vt:lpstr>7588_IBM_Blockchain_MasterTemplate_101717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Centerline Digital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Kurt Edwards</dc:creator>
  <cp:lastModifiedBy>Alex KAPLAN</cp:lastModifiedBy>
  <cp:revision>186</cp:revision>
  <dcterms:created xsi:type="dcterms:W3CDTF">2017-09-20T13:29:04Z</dcterms:created>
  <dcterms:modified xsi:type="dcterms:W3CDTF">2018-11-16T16:15:59Z</dcterms:modified>
</cp:coreProperties>
</file>